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71" r:id="rId4"/>
    <p:sldId id="274" r:id="rId5"/>
    <p:sldId id="263" r:id="rId6"/>
    <p:sldId id="280" r:id="rId7"/>
    <p:sldId id="288" r:id="rId8"/>
    <p:sldId id="281" r:id="rId9"/>
    <p:sldId id="282" r:id="rId10"/>
    <p:sldId id="279" r:id="rId11"/>
    <p:sldId id="277" r:id="rId12"/>
    <p:sldId id="285" r:id="rId13"/>
    <p:sldId id="287" r:id="rId14"/>
    <p:sldId id="278" r:id="rId15"/>
    <p:sldId id="283" r:id="rId16"/>
    <p:sldId id="284" r:id="rId17"/>
    <p:sldId id="286" r:id="rId18"/>
    <p:sldId id="265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A890F-9069-4507-9451-E4DBE35DA8BA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A4FE-839D-4F11-A59D-A8B40D0A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98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6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3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5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7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7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5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1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5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7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205C-DB43-47D4-914F-740A03EE6A81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F65F9-92BE-4D23-9390-FAB64A0FC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87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0.storage.canalblog.com/06/82/1129197/96739200_o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p2.storage.canalblog.com/25/99/1129197/105066616_o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ches%20de%20pr&#233;paration%20de%20s&#233;ance%20et%20de%20s&#233;quence/Fiche%20de%20pr&#233;paration%20S&#233;ance%20Mme%20Gosgnach.do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ad-spirit.net/famille/primaire/anglais-en-chansons.php" TargetMode="External"/><Relationship Id="rId7" Type="http://schemas.openxmlformats.org/officeDocument/2006/relationships/hyperlink" Target="Ressources%20didactiques/Jeux%20de%20doigts%20en%20anglais.pdf" TargetMode="External"/><Relationship Id="rId2" Type="http://schemas.openxmlformats.org/officeDocument/2006/relationships/hyperlink" Target="http://www.emilangues.education.fr/ressources-pedagogiques/sitographies/discipline-linguistique/documents-vid-o-en-anglai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Albums%20de%20litt&#233;rature%20de%20jeunesse%20en%20anglais.pdf" TargetMode="External"/><Relationship Id="rId5" Type="http://schemas.openxmlformats.org/officeDocument/2006/relationships/hyperlink" Target="Ressources%20didactiques/Albums%20de%20litt&#233;rature%20de%20jeunesse%20en%20anglais.pdf" TargetMode="External"/><Relationship Id="rId4" Type="http://schemas.openxmlformats.org/officeDocument/2006/relationships/hyperlink" Target="http://www.anglaisfacile.com/free/contines/index.ph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Ressources%20didactiques/Ceci%20n'est%20pas%20une%20pipe,%20Magritte%20Productions%20&#233;l&#232;ves.pdf" TargetMode="External"/><Relationship Id="rId2" Type="http://schemas.openxmlformats.org/officeDocument/2006/relationships/hyperlink" Target="Fiches%20de%20pr&#233;paration%20de%20s&#233;ance%20et%20de%20s&#233;quence/S&#233;quences%20anglais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www.primlangues.education.fr/activite/un-voyage-virtuel-a-new-york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188xwq_english-for-schools-donner-l-envie-d-apprendre-l-anglais_school" TargetMode="External"/><Relationship Id="rId2" Type="http://schemas.openxmlformats.org/officeDocument/2006/relationships/hyperlink" Target="https://elt.oup.com/student/i-spy/games/?cc=fr&amp;selLanguage=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Ressources%20didactiques/Jeux%20anglais.docx" TargetMode="External"/><Relationship Id="rId4" Type="http://schemas.openxmlformats.org/officeDocument/2006/relationships/hyperlink" Target="http://lutinbazar.fr/jeu-de-role-pour-se-presente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../../Inspection%20Chatou/Programmes%20&#233;l&#233;mentaires/Langue%20vivante/Langue%20vivante%20cycles%202%20et%203.doc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our%20transmission%20aux%20enseignants/Grille%20CECRL.pdf" TargetMode="External"/><Relationship Id="rId2" Type="http://schemas.openxmlformats.org/officeDocument/2006/relationships/hyperlink" Target="Programmations/Grille%20CECR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gistere.education.fr/ac-versailles/course/view.php?id=4406&amp;pageid=59602" TargetMode="External"/><Relationship Id="rId5" Type="http://schemas.openxmlformats.org/officeDocument/2006/relationships/hyperlink" Target="Ressources%20didactiques/Cahier%20de%20r&#233;ussite%20en%20anglais.pdf" TargetMode="External"/><Relationship Id="rId4" Type="http://schemas.openxmlformats.org/officeDocument/2006/relationships/hyperlink" Target="Pour%20transmission%20aux%20enseignants/Cahier%20de%20r&#233;ussite%20en%20anglai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27645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Construire et mettre en œuvre une séquence en langue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8062912" cy="1752600"/>
          </a:xfrm>
        </p:spPr>
        <p:txBody>
          <a:bodyPr/>
          <a:lstStyle/>
          <a:p>
            <a:pPr algn="l"/>
            <a:r>
              <a:rPr lang="fr-FR" sz="2400" dirty="0" smtClean="0">
                <a:latin typeface="Comic Sans MS" panose="030F0702030302020204" pitchFamily="66" charset="0"/>
              </a:rPr>
              <a:t>Animation pédagogique 2015/2016</a:t>
            </a:r>
          </a:p>
          <a:p>
            <a:pPr algn="l"/>
            <a:r>
              <a:rPr lang="fr-FR" sz="2400" dirty="0" smtClean="0">
                <a:latin typeface="Comic Sans MS" panose="030F0702030302020204" pitchFamily="66" charset="0"/>
              </a:rPr>
              <a:t>Circonscription de Chatou</a:t>
            </a:r>
          </a:p>
          <a:p>
            <a:pPr algn="l"/>
            <a:r>
              <a:rPr lang="fr-FR" sz="2400" dirty="0" smtClean="0">
                <a:latin typeface="Comic Sans MS" panose="030F0702030302020204" pitchFamily="66" charset="0"/>
              </a:rPr>
              <a:t>Sophie Goupil</a:t>
            </a:r>
          </a:p>
          <a:p>
            <a:pPr algn="r"/>
            <a:endParaRPr lang="fr-FR" dirty="0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7" y="2348880"/>
            <a:ext cx="2996511" cy="209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rot="2100000">
            <a:off x="5683802" y="389905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PRESENTIEL</a:t>
            </a:r>
            <a:endParaRPr lang="fr-FR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0334" y="1481661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3" y="343184"/>
            <a:ext cx="364300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p6.storage.canalblog.com/69/44/1129197/9799904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0653"/>
            <a:ext cx="2556284" cy="31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_tableau_ritue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99" y="260057"/>
            <a:ext cx="3706786" cy="32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in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3960440" cy="29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288" y="1340768"/>
            <a:ext cx="8640960" cy="2952328"/>
          </a:xfrm>
        </p:spPr>
        <p:txBody>
          <a:bodyPr>
            <a:noAutofit/>
          </a:bodyPr>
          <a:lstStyle/>
          <a:p>
            <a:r>
              <a:rPr lang="fr-FR" sz="6000" b="1" u="sng" dirty="0" smtClean="0">
                <a:solidFill>
                  <a:srgbClr val="00B0F0"/>
                </a:solidFill>
              </a:rPr>
              <a:t>Comment rendre l’enseignement</a:t>
            </a:r>
            <a:br>
              <a:rPr lang="fr-FR" sz="6000" b="1" u="sng" dirty="0" smtClean="0">
                <a:solidFill>
                  <a:srgbClr val="00B0F0"/>
                </a:solidFill>
              </a:rPr>
            </a:br>
            <a:r>
              <a:rPr lang="fr-FR" sz="6000" b="1" u="sng" dirty="0" smtClean="0">
                <a:solidFill>
                  <a:srgbClr val="00B0F0"/>
                </a:solidFill>
              </a:rPr>
              <a:t>d’une langue vivante</a:t>
            </a:r>
            <a:br>
              <a:rPr lang="fr-FR" sz="6000" b="1" u="sng" dirty="0" smtClean="0">
                <a:solidFill>
                  <a:srgbClr val="00B0F0"/>
                </a:solidFill>
              </a:rPr>
            </a:br>
            <a:r>
              <a:rPr lang="fr-FR" sz="6000" b="1" u="sng" dirty="0" smtClean="0">
                <a:solidFill>
                  <a:srgbClr val="00B0F0"/>
                </a:solidFill>
              </a:rPr>
              <a:t>ludique, interactif, vivant ?</a:t>
            </a:r>
            <a:endParaRPr lang="fr-FR" sz="6000" b="1" u="sng" dirty="0">
              <a:solidFill>
                <a:srgbClr val="00B0F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287" y="184482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51720" y="544522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</a:rPr>
              <a:t>Récits d’expériences … !</a:t>
            </a:r>
            <a:endParaRPr lang="fr-F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44530"/>
            <a:ext cx="6984776" cy="1312262"/>
          </a:xfrm>
        </p:spPr>
        <p:txBody>
          <a:bodyPr>
            <a:normAutofit/>
          </a:bodyPr>
          <a:lstStyle/>
          <a:p>
            <a:r>
              <a:rPr lang="fr-FR" sz="24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Pour lutter contre l’ennui …</a:t>
            </a: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(Se) mettre en scène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392488" cy="24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9" y="1916832"/>
            <a:ext cx="448268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44530"/>
            <a:ext cx="6984776" cy="1312262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1975" y="692696"/>
            <a:ext cx="806567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00B0F0"/>
                </a:solidFill>
              </a:rPr>
              <a:t>	Ou pas !</a:t>
            </a:r>
          </a:p>
          <a:p>
            <a:pPr algn="ctr"/>
            <a:endParaRPr lang="fr-FR" sz="4800" b="1" dirty="0" smtClean="0">
              <a:solidFill>
                <a:srgbClr val="00B0F0"/>
              </a:solidFill>
            </a:endParaRPr>
          </a:p>
          <a:p>
            <a:endParaRPr lang="fr-FR" sz="2800" b="1" dirty="0">
              <a:solidFill>
                <a:srgbClr val="00B0F0"/>
              </a:solidFill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fr-FR" sz="2800" dirty="0" smtClean="0">
                <a:sym typeface="Wingdings" panose="05000000000000000000" pitchFamily="2" charset="2"/>
              </a:rPr>
              <a:t>L’appui sur une méthode </a:t>
            </a:r>
          </a:p>
          <a:p>
            <a:endParaRPr lang="fr-FR" sz="2800" dirty="0">
              <a:sym typeface="Wingdings" panose="05000000000000000000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fr-FR" sz="2800" dirty="0" smtClean="0">
                <a:sym typeface="Wingdings" panose="05000000000000000000" pitchFamily="2" charset="2"/>
              </a:rPr>
              <a:t>Le </a:t>
            </a:r>
            <a:r>
              <a:rPr lang="fr-FR" sz="2800" dirty="0" smtClean="0">
                <a:sym typeface="Wingdings" panose="05000000000000000000" pitchFamily="2" charset="2"/>
                <a:hlinkClick r:id="rId2" action="ppaction://hlinkfile"/>
              </a:rPr>
              <a:t>recours à une aide extérieure</a:t>
            </a:r>
            <a:endParaRPr lang="fr-FR" sz="2800" dirty="0" smtClean="0">
              <a:sym typeface="Wingdings" panose="05000000000000000000" pitchFamily="2" charset="2"/>
            </a:endParaRPr>
          </a:p>
          <a:p>
            <a:endParaRPr lang="fr-FR" sz="2800" dirty="0" smtClean="0">
              <a:sym typeface="Wingdings" panose="05000000000000000000" pitchFamily="2" charset="2"/>
            </a:endParaRPr>
          </a:p>
          <a:p>
            <a:r>
              <a:rPr lang="fr-FR" sz="2800" dirty="0" smtClean="0">
                <a:sym typeface="Wingdings" panose="05000000000000000000" pitchFamily="2" charset="2"/>
              </a:rPr>
              <a:t> Le recours à des supports … </a:t>
            </a:r>
          </a:p>
          <a:p>
            <a:endParaRPr lang="fr-FR" sz="2800" dirty="0" smtClean="0">
              <a:sym typeface="Wingdings" panose="05000000000000000000" pitchFamily="2" charset="2"/>
            </a:endParaRPr>
          </a:p>
          <a:p>
            <a:endParaRPr lang="fr-FR" sz="2800" dirty="0">
              <a:sym typeface="Wingdings" panose="05000000000000000000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endParaRPr lang="fr-F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1643398" cy="236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483805" cy="22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3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44530"/>
            <a:ext cx="6984776" cy="1312262"/>
          </a:xfrm>
        </p:spPr>
        <p:txBody>
          <a:bodyPr>
            <a:normAutofit fontScale="90000"/>
          </a:bodyPr>
          <a:lstStyle/>
          <a:p>
            <a:r>
              <a:rPr lang="fr-FR" sz="24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Pour lutter contre l’ennui …</a:t>
            </a: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Chants, comptines,</a:t>
            </a:r>
            <a:b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albums et vidéos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4756" y="2276872"/>
            <a:ext cx="78488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latin typeface="Comic Sans MS" panose="030F0702030302020204" pitchFamily="66" charset="0"/>
              </a:rPr>
              <a:t>Des vidéos :</a:t>
            </a:r>
          </a:p>
          <a:p>
            <a:r>
              <a:rPr lang="fr-FR" dirty="0" smtClean="0">
                <a:latin typeface="Comic Sans MS" panose="030F0702030302020204" pitchFamily="66" charset="0"/>
                <a:hlinkClick r:id="rId2"/>
              </a:rPr>
              <a:t>http</a:t>
            </a:r>
            <a:r>
              <a:rPr lang="fr-FR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fr-FR" dirty="0" smtClean="0">
                <a:latin typeface="Comic Sans MS" panose="030F0702030302020204" pitchFamily="66" charset="0"/>
                <a:hlinkClick r:id="rId2"/>
              </a:rPr>
              <a:t>www.emilangues.education.fr/ressources-pedagogiques/sitographies/discipline-linguistique/documents-vid-o-en-anglais</a:t>
            </a:r>
            <a:r>
              <a:rPr lang="fr-FR" sz="1400" dirty="0" smtClean="0">
                <a:latin typeface="Comic Sans MS" panose="030F0702030302020204" pitchFamily="66" charset="0"/>
                <a:cs typeface="Times New Roman"/>
              </a:rPr>
              <a:t> </a:t>
            </a:r>
          </a:p>
          <a:p>
            <a:pPr marL="285750" indent="-285750">
              <a:buFontTx/>
              <a:buChar char="-"/>
            </a:pPr>
            <a:endParaRPr lang="fr-FR" sz="1400" dirty="0">
              <a:latin typeface="Comic Sans MS" panose="030F0702030302020204" pitchFamily="66" charset="0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omic Sans MS" panose="030F0702030302020204" pitchFamily="66" charset="0"/>
              </a:rPr>
              <a:t>Des chansons et comptines :</a:t>
            </a:r>
          </a:p>
          <a:p>
            <a:r>
              <a:rPr lang="fr-FR" dirty="0">
                <a:latin typeface="Comic Sans MS" panose="030F0702030302020204" pitchFamily="66" charset="0"/>
                <a:hlinkClick r:id="rId3"/>
              </a:rPr>
              <a:t>http://</a:t>
            </a:r>
            <a:r>
              <a:rPr lang="fr-FR" dirty="0" smtClean="0">
                <a:latin typeface="Comic Sans MS" panose="030F0702030302020204" pitchFamily="66" charset="0"/>
                <a:hlinkClick r:id="rId3"/>
              </a:rPr>
              <a:t>www.foad-spirit.net/famille/primaire/anglais-en-chansons.php</a:t>
            </a:r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fr-FR" dirty="0" smtClean="0">
                <a:latin typeface="Comic Sans MS" panose="030F0702030302020204" pitchFamily="66" charset="0"/>
                <a:hlinkClick r:id="rId4"/>
              </a:rPr>
              <a:t>www.anglaisfacile.com/free/contines/index.php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</a:p>
          <a:p>
            <a:endParaRPr lang="fr-FR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omic Sans MS" panose="030F0702030302020204" pitchFamily="66" charset="0"/>
              </a:rPr>
              <a:t>Des </a:t>
            </a:r>
            <a:r>
              <a:rPr lang="fr-FR" dirty="0" smtClean="0">
                <a:latin typeface="Comic Sans MS" panose="030F0702030302020204" pitchFamily="66" charset="0"/>
                <a:hlinkClick r:id="rId5" action="ppaction://hlinkfile"/>
              </a:rPr>
              <a:t>albums</a:t>
            </a:r>
            <a:r>
              <a:rPr lang="fr-FR" dirty="0" smtClean="0">
                <a:latin typeface="Comic Sans MS" panose="030F0702030302020204" pitchFamily="66" charset="0"/>
                <a:hlinkClick r:id="rId6" action="ppaction://hlinkfile"/>
              </a:rPr>
              <a:t> </a:t>
            </a:r>
            <a:endParaRPr lang="fr-FR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omic Sans MS" panose="030F0702030302020204" pitchFamily="66" charset="0"/>
              </a:rPr>
              <a:t>Des </a:t>
            </a:r>
            <a:r>
              <a:rPr lang="fr-FR" dirty="0" smtClean="0">
                <a:latin typeface="Comic Sans MS" panose="030F0702030302020204" pitchFamily="66" charset="0"/>
                <a:hlinkClick r:id="rId7" action="ppaction://hlinkfile"/>
              </a:rPr>
              <a:t>comptines et jeux de doigts </a:t>
            </a:r>
            <a:r>
              <a:rPr lang="fr-FR" dirty="0" smtClean="0">
                <a:latin typeface="Comic Sans MS" panose="030F0702030302020204" pitchFamily="66" charset="0"/>
              </a:rPr>
              <a:t>: </a:t>
            </a:r>
          </a:p>
          <a:p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44530"/>
            <a:ext cx="6984776" cy="1312262"/>
          </a:xfrm>
        </p:spPr>
        <p:txBody>
          <a:bodyPr>
            <a:normAutofit fontScale="90000"/>
          </a:bodyPr>
          <a:lstStyle/>
          <a:p>
            <a:r>
              <a:rPr lang="fr-FR" sz="24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Pour lutter contre l’ennui …</a:t>
            </a: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Un emploi du temps adapté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9718" y="170080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Séances courtes et régulières / Contexte d’immersion</a:t>
            </a:r>
          </a:p>
          <a:p>
            <a:endParaRPr lang="fr-FR" b="1" u="sng" dirty="0"/>
          </a:p>
          <a:p>
            <a:r>
              <a:rPr lang="fr-FR" b="1" u="sng" dirty="0" smtClean="0"/>
              <a:t>Activités </a:t>
            </a:r>
            <a:r>
              <a:rPr lang="fr-FR" b="1" u="sng" dirty="0"/>
              <a:t>possibles </a:t>
            </a:r>
            <a:r>
              <a:rPr lang="fr-FR" b="1" u="sng" dirty="0" smtClean="0"/>
              <a:t>pour les rituels en classe :</a:t>
            </a:r>
            <a:endParaRPr lang="fr-FR" dirty="0"/>
          </a:p>
          <a:p>
            <a:pPr lvl="0"/>
            <a:r>
              <a:rPr lang="en-US" dirty="0" smtClean="0"/>
              <a:t>- Demander </a:t>
            </a:r>
            <a:r>
              <a:rPr lang="en-US" dirty="0"/>
              <a:t>son “</a:t>
            </a:r>
            <a:r>
              <a:rPr lang="en-US" dirty="0" err="1"/>
              <a:t>étiquette</a:t>
            </a:r>
            <a:r>
              <a:rPr lang="en-US" dirty="0"/>
              <a:t> nom </a:t>
            </a:r>
            <a:r>
              <a:rPr lang="en-US" dirty="0" err="1"/>
              <a:t>anglais</a:t>
            </a:r>
            <a:r>
              <a:rPr lang="en-US" dirty="0"/>
              <a:t>” (What’s your name ? My name is …. / Who is Terry ? </a:t>
            </a:r>
            <a:r>
              <a:rPr lang="fr-FR" dirty="0" err="1"/>
              <a:t>It’s</a:t>
            </a:r>
            <a:r>
              <a:rPr lang="fr-FR" dirty="0"/>
              <a:t> me)</a:t>
            </a:r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Saluer</a:t>
            </a:r>
            <a:r>
              <a:rPr lang="en-US" dirty="0" smtClean="0"/>
              <a:t> </a:t>
            </a:r>
            <a:r>
              <a:rPr lang="en-US" dirty="0"/>
              <a:t>(Good morning, good afternoon, hello)</a:t>
            </a:r>
            <a:endParaRPr lang="fr-FR" dirty="0"/>
          </a:p>
          <a:p>
            <a:pPr lvl="0"/>
            <a:r>
              <a:rPr lang="en-US" dirty="0" smtClean="0"/>
              <a:t>- Les </a:t>
            </a:r>
            <a:r>
              <a:rPr lang="en-US" dirty="0"/>
              <a:t>sentiments (How are you feeling ?)</a:t>
            </a:r>
            <a:endParaRPr lang="fr-FR" dirty="0"/>
          </a:p>
          <a:p>
            <a:pPr lvl="0"/>
            <a:r>
              <a:rPr lang="en-US" dirty="0" smtClean="0"/>
              <a:t>- La </a:t>
            </a:r>
            <a:r>
              <a:rPr lang="en-US" dirty="0"/>
              <a:t>date (What’s the date today ?), la </a:t>
            </a:r>
            <a:r>
              <a:rPr lang="en-US" dirty="0" err="1"/>
              <a:t>saison</a:t>
            </a:r>
            <a:r>
              <a:rPr lang="en-US" dirty="0"/>
              <a:t> (Which season is it ?)</a:t>
            </a:r>
            <a:endParaRPr lang="fr-FR" dirty="0"/>
          </a:p>
          <a:p>
            <a:pPr lvl="0"/>
            <a:r>
              <a:rPr lang="en-US" dirty="0" smtClean="0"/>
              <a:t>-</a:t>
            </a:r>
            <a:r>
              <a:rPr lang="en-US" dirty="0"/>
              <a:t> La </a:t>
            </a:r>
            <a:r>
              <a:rPr lang="en-US" dirty="0" err="1"/>
              <a:t>météo</a:t>
            </a:r>
            <a:r>
              <a:rPr lang="en-US" dirty="0"/>
              <a:t> (What’s the weather like ?)</a:t>
            </a:r>
            <a:endParaRPr lang="fr-FR" dirty="0"/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L’heure</a:t>
            </a:r>
            <a:r>
              <a:rPr lang="en-US" dirty="0" smtClean="0"/>
              <a:t> </a:t>
            </a:r>
            <a:r>
              <a:rPr lang="en-US" dirty="0"/>
              <a:t>(What time is it ?)</a:t>
            </a:r>
            <a:endParaRPr lang="fr-FR" dirty="0"/>
          </a:p>
          <a:p>
            <a:pPr lvl="0"/>
            <a:r>
              <a:rPr lang="fr-FR" dirty="0" smtClean="0"/>
              <a:t>- Les </a:t>
            </a:r>
            <a:r>
              <a:rPr lang="fr-FR" dirty="0"/>
              <a:t>consignes</a:t>
            </a:r>
          </a:p>
          <a:p>
            <a:pPr lvl="0"/>
            <a:r>
              <a:rPr lang="fr-FR" dirty="0" smtClean="0"/>
              <a:t>- Poser </a:t>
            </a:r>
            <a:r>
              <a:rPr lang="fr-FR" dirty="0"/>
              <a:t>des </a:t>
            </a:r>
            <a:r>
              <a:rPr lang="fr-FR" dirty="0" smtClean="0"/>
              <a:t>questions</a:t>
            </a:r>
            <a:endParaRPr lang="fr-FR" dirty="0"/>
          </a:p>
          <a:p>
            <a:pPr lvl="0"/>
            <a:r>
              <a:rPr lang="fr-FR" dirty="0" smtClean="0"/>
              <a:t>- Furet </a:t>
            </a:r>
            <a:r>
              <a:rPr lang="fr-FR" dirty="0"/>
              <a:t>des nombres ou nombres écrits au tableau</a:t>
            </a:r>
          </a:p>
          <a:p>
            <a:pPr lvl="0"/>
            <a:r>
              <a:rPr lang="fr-FR" dirty="0" smtClean="0"/>
              <a:t>- Réciter </a:t>
            </a:r>
            <a:r>
              <a:rPr lang="fr-FR" dirty="0"/>
              <a:t>une comptine, une poésie</a:t>
            </a:r>
          </a:p>
          <a:p>
            <a:pPr lvl="0"/>
            <a:r>
              <a:rPr lang="fr-FR" dirty="0" smtClean="0"/>
              <a:t>- Le </a:t>
            </a:r>
            <a:r>
              <a:rPr lang="fr-FR" dirty="0"/>
              <a:t>mot du jour…</a:t>
            </a: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44530"/>
            <a:ext cx="6984776" cy="1312262"/>
          </a:xfrm>
        </p:spPr>
        <p:txBody>
          <a:bodyPr>
            <a:normAutofit/>
          </a:bodyPr>
          <a:lstStyle/>
          <a:p>
            <a:r>
              <a:rPr lang="fr-FR" sz="24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Pour lutter contre l’ennui …</a:t>
            </a: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Une approche actionnelle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2040" y="1772817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 smtClean="0">
                <a:latin typeface="Comic Sans MS" panose="030F0702030302020204" pitchFamily="66" charset="0"/>
              </a:rPr>
              <a:t>Préparer sa classe avec la </a:t>
            </a:r>
            <a:r>
              <a:rPr lang="fr-FR" dirty="0" smtClean="0">
                <a:latin typeface="Comic Sans MS" panose="030F0702030302020204" pitchFamily="66" charset="0"/>
                <a:hlinkClick r:id="rId2" action="ppaction://hlinkfile"/>
              </a:rPr>
              <a:t>démarche actionnelle </a:t>
            </a:r>
            <a:endParaRPr lang="fr-FR" dirty="0" smtClean="0">
              <a:latin typeface="Comic Sans MS" panose="030F0702030302020204" pitchFamily="66" charset="0"/>
            </a:endParaRPr>
          </a:p>
          <a:p>
            <a:endParaRPr lang="fr-FR" dirty="0" smtClean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b="1" u="sng" dirty="0" smtClean="0">
                <a:latin typeface="Comic Sans MS" panose="030F0702030302020204" pitchFamily="66" charset="0"/>
              </a:rPr>
              <a:t>Des exemples de projets </a:t>
            </a:r>
            <a:r>
              <a:rPr lang="fr-FR" b="1" u="sng" dirty="0" err="1" smtClean="0">
                <a:latin typeface="Comic Sans MS" panose="030F0702030302020204" pitchFamily="66" charset="0"/>
              </a:rPr>
              <a:t>pluridiscplinaires</a:t>
            </a:r>
            <a:r>
              <a:rPr lang="fr-FR" b="1" u="sng" dirty="0" smtClean="0">
                <a:latin typeface="Comic Sans MS" panose="030F0702030302020204" pitchFamily="66" charset="0"/>
              </a:rPr>
              <a:t> :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algn="ctr"/>
            <a:r>
              <a:rPr lang="fr-FR" dirty="0" smtClean="0">
                <a:latin typeface="Comic Sans MS" panose="030F0702030302020204" pitchFamily="66" charset="0"/>
                <a:hlinkClick r:id="rId3" action="ppaction://hlinkfile"/>
              </a:rPr>
              <a:t>Ceci n’est pas une pipe !, Magritte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/>
            <a:endParaRPr lang="fr-FR" dirty="0" smtClean="0">
              <a:latin typeface="Comic Sans MS" panose="030F0702030302020204" pitchFamily="66" charset="0"/>
            </a:endParaRPr>
          </a:p>
          <a:p>
            <a:pPr algn="ctr"/>
            <a:endParaRPr lang="fr-FR" dirty="0">
              <a:latin typeface="Comic Sans MS" panose="030F0702030302020204" pitchFamily="66" charset="0"/>
            </a:endParaRPr>
          </a:p>
          <a:p>
            <a:pPr algn="ctr"/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http://www.ecole-saint-henri.fr/media/activitesecolesainthenri__012721500_1609_180320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2" y="1760419"/>
            <a:ext cx="4140815" cy="408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96" y="4941168"/>
            <a:ext cx="4197871" cy="163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44530"/>
            <a:ext cx="6984776" cy="1312262"/>
          </a:xfrm>
        </p:spPr>
        <p:txBody>
          <a:bodyPr>
            <a:normAutofit/>
          </a:bodyPr>
          <a:lstStyle/>
          <a:p>
            <a:r>
              <a:rPr lang="fr-FR" sz="24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Pour lutter contre l’ennui …</a:t>
            </a: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JOUER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206084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Les jeux numériques </a:t>
            </a:r>
          </a:p>
          <a:p>
            <a:r>
              <a:rPr lang="fr-FR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fr-FR" dirty="0">
                <a:latin typeface="Comic Sans MS" panose="030F0702030302020204" pitchFamily="66" charset="0"/>
                <a:hlinkClick r:id="rId2"/>
              </a:rPr>
              <a:t>://elt.oup.com/student/i-spy/games/?</a:t>
            </a:r>
            <a:r>
              <a:rPr lang="fr-FR" dirty="0" smtClean="0">
                <a:latin typeface="Comic Sans MS" panose="030F0702030302020204" pitchFamily="66" charset="0"/>
                <a:hlinkClick r:id="rId2"/>
              </a:rPr>
              <a:t>cc=fr&amp;selLanguage=en</a:t>
            </a:r>
            <a:r>
              <a:rPr lang="fr-FR" dirty="0" smtClean="0">
                <a:latin typeface="Comic Sans MS" panose="030F0702030302020204" pitchFamily="66" charset="0"/>
              </a:rPr>
              <a:t> (Merci </a:t>
            </a:r>
            <a:r>
              <a:rPr lang="fr-FR" dirty="0" err="1" smtClean="0">
                <a:latin typeface="Comic Sans MS" panose="030F0702030302020204" pitchFamily="66" charset="0"/>
              </a:rPr>
              <a:t>Dominic</a:t>
            </a:r>
            <a:r>
              <a:rPr lang="fr-FR" dirty="0" smtClean="0">
                <a:latin typeface="Comic Sans MS" panose="030F0702030302020204" pitchFamily="66" charset="0"/>
              </a:rPr>
              <a:t> Bouvet de l’école Rostand !) </a:t>
            </a:r>
          </a:p>
          <a:p>
            <a:r>
              <a:rPr lang="fr-FR" dirty="0">
                <a:latin typeface="Comic Sans MS" panose="030F0702030302020204" pitchFamily="66" charset="0"/>
                <a:hlinkClick r:id="rId3"/>
              </a:rPr>
              <a:t>http://</a:t>
            </a:r>
            <a:r>
              <a:rPr lang="fr-FR" dirty="0" smtClean="0">
                <a:latin typeface="Comic Sans MS" panose="030F0702030302020204" pitchFamily="66" charset="0"/>
                <a:hlinkClick r:id="rId3"/>
              </a:rPr>
              <a:t>www.dailymotion.com/video/x188xwq_english-for-schools-donner-l-envie-d-apprendre-l-anglais_school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</a:p>
          <a:p>
            <a:endParaRPr lang="fr-FR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b="1" dirty="0" smtClean="0">
                <a:latin typeface="Comic Sans MS" panose="030F0702030302020204" pitchFamily="66" charset="0"/>
              </a:rPr>
              <a:t>Les jeux à créer</a:t>
            </a:r>
          </a:p>
          <a:p>
            <a:pPr algn="just"/>
            <a:r>
              <a:rPr lang="fr-FR" dirty="0">
                <a:latin typeface="Comic Sans MS" panose="030F0702030302020204" pitchFamily="66" charset="0"/>
                <a:hlinkClick r:id="rId4"/>
              </a:rPr>
              <a:t>http://lutinbazar.fr/jeu-de-role-pour-se-presenter</a:t>
            </a:r>
            <a:r>
              <a:rPr lang="fr-FR" dirty="0" smtClean="0">
                <a:latin typeface="Comic Sans MS" panose="030F0702030302020204" pitchFamily="66" charset="0"/>
                <a:hlinkClick r:id="rId4"/>
              </a:rPr>
              <a:t>/</a:t>
            </a:r>
            <a:r>
              <a:rPr lang="fr-FR" dirty="0">
                <a:latin typeface="Comic Sans MS" panose="030F0702030302020204" pitchFamily="66" charset="0"/>
              </a:rPr>
              <a:t>(Merci </a:t>
            </a:r>
            <a:r>
              <a:rPr lang="fr-FR" dirty="0" err="1">
                <a:latin typeface="Comic Sans MS" panose="030F0702030302020204" pitchFamily="66" charset="0"/>
              </a:rPr>
              <a:t>Dominic</a:t>
            </a:r>
            <a:r>
              <a:rPr lang="fr-FR" dirty="0">
                <a:latin typeface="Comic Sans MS" panose="030F0702030302020204" pitchFamily="66" charset="0"/>
              </a:rPr>
              <a:t> Bouvet de l’école Rostand !) </a:t>
            </a:r>
          </a:p>
          <a:p>
            <a:pPr algn="just"/>
            <a:endParaRPr lang="fr-FR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b="1" dirty="0" smtClean="0">
                <a:latin typeface="Comic Sans MS" panose="030F0702030302020204" pitchFamily="66" charset="0"/>
              </a:rPr>
              <a:t>Les </a:t>
            </a:r>
            <a:r>
              <a:rPr lang="fr-FR" b="1" dirty="0" smtClean="0">
                <a:latin typeface="Comic Sans MS" panose="030F0702030302020204" pitchFamily="66" charset="0"/>
                <a:hlinkClick r:id="rId5" action="ppaction://hlinkfile"/>
              </a:rPr>
              <a:t>jeux du commerce</a:t>
            </a:r>
            <a:endParaRPr lang="fr-FR" b="1" dirty="0" smtClean="0">
              <a:latin typeface="Comic Sans MS" panose="030F0702030302020204" pitchFamily="66" charset="0"/>
            </a:endParaRPr>
          </a:p>
          <a:p>
            <a:pPr algn="just"/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3170"/>
            <a:ext cx="2759968" cy="15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220414">
            <a:off x="510" y="1138424"/>
            <a:ext cx="6570702" cy="1434319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Merci à tous ! 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95936" y="540341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99" y="2474894"/>
            <a:ext cx="4974747" cy="37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2924" y="2688517"/>
            <a:ext cx="4813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0"/>
            <a:ext cx="6444859" cy="2254682"/>
          </a:xfrm>
        </p:spPr>
        <p:txBody>
          <a:bodyPr>
            <a:normAutofit fontScale="90000"/>
          </a:bodyPr>
          <a:lstStyle/>
          <a:p>
            <a:r>
              <a:rPr lang="fr-FR" sz="4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Sommaire de la formation en présentiel</a:t>
            </a:r>
            <a:endParaRPr lang="fr-FR" sz="4800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732120"/>
            <a:ext cx="9114268" cy="3336776"/>
          </a:xfrm>
        </p:spPr>
        <p:txBody>
          <a:bodyPr>
            <a:normAutofit lnSpcReduction="10000"/>
          </a:bodyPr>
          <a:lstStyle/>
          <a:p>
            <a:pPr marL="514350" indent="-514350" algn="r">
              <a:buAutoNum type="arabicPeriod"/>
            </a:pPr>
            <a:r>
              <a:rPr lang="fr-FR" dirty="0" smtClean="0"/>
              <a:t>Les nouveaux programmes 2015</a:t>
            </a:r>
          </a:p>
          <a:p>
            <a:pPr marL="514350" indent="-514350" algn="r">
              <a:buAutoNum type="arabicPeriod"/>
            </a:pPr>
            <a:r>
              <a:rPr lang="fr-FR" dirty="0" smtClean="0"/>
              <a:t>L’évaluation</a:t>
            </a:r>
          </a:p>
          <a:p>
            <a:pPr marL="514350" indent="-514350" algn="r">
              <a:buAutoNum type="arabicPeriod"/>
            </a:pPr>
            <a:r>
              <a:rPr lang="fr-FR" dirty="0" smtClean="0"/>
              <a:t>La place de l’écrit</a:t>
            </a:r>
          </a:p>
          <a:p>
            <a:pPr marL="514350" indent="-514350" algn="r">
              <a:buAutoNum type="arabicPeriod"/>
            </a:pPr>
            <a:r>
              <a:rPr lang="fr-FR" dirty="0" smtClean="0"/>
              <a:t>Comment rendre l’anglais ludique, interactif, vivant ?</a:t>
            </a:r>
          </a:p>
          <a:p>
            <a:pPr marL="514350" indent="-514350" algn="r">
              <a:buAutoNum type="arabicPeriod"/>
            </a:pPr>
            <a:r>
              <a:rPr lang="fr-FR" dirty="0" smtClean="0"/>
              <a:t>ET … NOS MINUTES JEUNES !</a:t>
            </a:r>
          </a:p>
          <a:p>
            <a:pPr marL="514350" indent="-514350">
              <a:buAutoNum type="arabicPeriod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391603" cy="21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024" y="332656"/>
            <a:ext cx="8784976" cy="1224136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Les nouveaux </a:t>
            </a:r>
            <a:r>
              <a:rPr lang="fr-FR" sz="4000" b="1" u="sng" dirty="0" smtClean="0">
                <a:solidFill>
                  <a:srgbClr val="00B0F0"/>
                </a:solidFill>
                <a:latin typeface="Comic Sans MS" panose="030F0702030302020204" pitchFamily="66" charset="0"/>
                <a:hlinkClick r:id="rId2" action="ppaction://hlinkfile"/>
              </a:rPr>
              <a:t>programmes</a:t>
            </a:r>
            <a:endParaRPr lang="fr-FR" sz="4000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700808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En fin de cycle 3 : 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- validation de toutes les compétences  des 5 activités langagières du niveau </a:t>
            </a:r>
            <a:r>
              <a:rPr lang="fr-FR" sz="2400" b="1" dirty="0" smtClean="0">
                <a:latin typeface="Comic Sans MS" panose="030F0702030302020204" pitchFamily="66" charset="0"/>
              </a:rPr>
              <a:t>A1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-</a:t>
            </a:r>
            <a:r>
              <a:rPr lang="fr-FR" sz="2400" dirty="0" smtClean="0">
                <a:latin typeface="Comic Sans MS" panose="030F0702030302020204" pitchFamily="66" charset="0"/>
              </a:rPr>
              <a:t> validation, pour 2 activités langagières, des compétences du niveau </a:t>
            </a:r>
            <a:r>
              <a:rPr lang="fr-FR" sz="2400" b="1" dirty="0" smtClean="0">
                <a:latin typeface="Comic Sans MS" panose="030F0702030302020204" pitchFamily="66" charset="0"/>
              </a:rPr>
              <a:t>A2</a:t>
            </a:r>
          </a:p>
          <a:p>
            <a:endParaRPr lang="fr-FR" sz="2400" b="1" dirty="0" smtClean="0">
              <a:latin typeface="Comic Sans MS" panose="030F0702030302020204" pitchFamily="66" charset="0"/>
            </a:endParaRP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C’est l’exposition </a:t>
            </a:r>
            <a:r>
              <a:rPr lang="fr-FR" sz="2400" b="1" dirty="0">
                <a:latin typeface="Comic Sans MS" panose="030F0702030302020204" pitchFamily="66" charset="0"/>
              </a:rPr>
              <a:t>régulière</a:t>
            </a:r>
            <a:r>
              <a:rPr lang="fr-FR" sz="2400" dirty="0">
                <a:latin typeface="Comic Sans MS" panose="030F0702030302020204" pitchFamily="66" charset="0"/>
              </a:rPr>
              <a:t> et </a:t>
            </a:r>
            <a:r>
              <a:rPr lang="fr-FR" sz="2400" b="1" dirty="0">
                <a:latin typeface="Comic Sans MS" panose="030F0702030302020204" pitchFamily="66" charset="0"/>
              </a:rPr>
              <a:t>quotidienne</a:t>
            </a:r>
            <a:r>
              <a:rPr lang="fr-FR" sz="2400" dirty="0">
                <a:latin typeface="Comic Sans MS" panose="030F0702030302020204" pitchFamily="66" charset="0"/>
              </a:rPr>
              <a:t> à la langue qui favorise les progrès des </a:t>
            </a:r>
            <a:r>
              <a:rPr lang="fr-FR" sz="2400" dirty="0" smtClean="0">
                <a:latin typeface="Comic Sans MS" panose="030F0702030302020204" pitchFamily="66" charset="0"/>
              </a:rPr>
              <a:t>élèves.</a:t>
            </a:r>
            <a:endParaRPr lang="fr-FR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4" name="Image 3" descr="Comment le cerveau assimile une nouvelle langu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26505"/>
            <a:ext cx="1440160" cy="1233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2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720080"/>
          </a:xfrm>
        </p:spPr>
        <p:txBody>
          <a:bodyPr>
            <a:no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</a:rPr>
              <a:t>L’évaluation</a:t>
            </a:r>
            <a:endParaRPr lang="fr-FR" b="1" u="sng" dirty="0">
              <a:solidFill>
                <a:srgbClr val="00B0F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95536" y="1124744"/>
            <a:ext cx="3024336" cy="26849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C000"/>
                </a:solidFill>
              </a:rPr>
              <a:t>Les </a:t>
            </a:r>
            <a:r>
              <a:rPr lang="fr-FR" sz="2400" dirty="0" smtClean="0">
                <a:solidFill>
                  <a:srgbClr val="FFC000"/>
                </a:solidFill>
                <a:hlinkClick r:id="rId2" action="ppaction://hlinkfile"/>
              </a:rPr>
              <a:t>critères</a:t>
            </a:r>
            <a:r>
              <a:rPr lang="fr-FR" sz="2400" dirty="0" smtClean="0">
                <a:solidFill>
                  <a:srgbClr val="FFC000"/>
                </a:solidFill>
                <a:hlinkClick r:id="rId3" action="ppaction://hlinkfile"/>
              </a:rPr>
              <a:t> </a:t>
            </a:r>
            <a:r>
              <a:rPr lang="fr-FR" sz="2400" dirty="0" smtClean="0">
                <a:solidFill>
                  <a:srgbClr val="FFC000"/>
                </a:solidFill>
              </a:rPr>
              <a:t>d’évaluation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652120" y="1124744"/>
            <a:ext cx="3024336" cy="275390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C000"/>
                </a:solidFill>
                <a:hlinkClick r:id="rId4" action="ppaction://hlinkfile"/>
              </a:rPr>
              <a:t>Les </a:t>
            </a:r>
            <a:r>
              <a:rPr lang="fr-FR" sz="2400" dirty="0" smtClean="0">
                <a:solidFill>
                  <a:srgbClr val="FFC000"/>
                </a:solidFill>
                <a:hlinkClick r:id="rId5" action="ppaction://hlinkfile"/>
              </a:rPr>
              <a:t>principes de l’évaluation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987824" y="3068960"/>
            <a:ext cx="3024336" cy="275390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C000"/>
                </a:solidFill>
                <a:hlinkClick r:id="rId6"/>
              </a:rPr>
              <a:t>Quelles organisations de classe ?</a:t>
            </a:r>
            <a:endParaRPr lang="fr-F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38630"/>
            <a:ext cx="6622504" cy="749945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Les fonctions de l’écrit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0334" y="1481661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Mémoriser</a:t>
            </a: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Apprendre à segmenter les énoncés</a:t>
            </a: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Travailler l’observation réfléchie de la langue</a:t>
            </a: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Acquérir l’orthographe</a:t>
            </a: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Maîtriser des activités langagières : la compréhension (écrite) précède toujours la production (écrite).</a:t>
            </a: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fr-FR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334" y="238630"/>
            <a:ext cx="8460138" cy="1390170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Quelles situations en classe ?</a:t>
            </a:r>
            <a:endParaRPr lang="fr-FR" sz="3600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0334" y="1481661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14548"/>
              </p:ext>
            </p:extLst>
          </p:nvPr>
        </p:nvGraphicFramePr>
        <p:xfrm>
          <a:off x="1691680" y="1832926"/>
          <a:ext cx="5688632" cy="3756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</a:tblGrid>
              <a:tr h="54194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Pour</a:t>
                      </a:r>
                      <a:r>
                        <a:rPr lang="fr-FR" baseline="0" dirty="0" smtClean="0"/>
                        <a:t> …</a:t>
                      </a:r>
                      <a:endParaRPr lang="fr-FR" dirty="0"/>
                    </a:p>
                  </a:txBody>
                  <a:tcPr/>
                </a:tc>
              </a:tr>
              <a:tr h="6500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Apprendre à lire et lire</a:t>
                      </a:r>
                      <a:endParaRPr lang="fr-FR" dirty="0"/>
                    </a:p>
                  </a:txBody>
                  <a:tcPr/>
                </a:tc>
              </a:tr>
              <a:tr h="63162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Apprendre à écrire</a:t>
                      </a:r>
                      <a:endParaRPr lang="fr-FR" dirty="0"/>
                    </a:p>
                  </a:txBody>
                  <a:tcPr/>
                </a:tc>
              </a:tr>
              <a:tr h="6852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S’exprimer à l’écrit</a:t>
                      </a:r>
                      <a:endParaRPr lang="fr-FR" dirty="0"/>
                    </a:p>
                  </a:txBody>
                  <a:tcPr/>
                </a:tc>
              </a:tr>
              <a:tr h="59479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Evaluer la compréhension</a:t>
                      </a:r>
                      <a:r>
                        <a:rPr lang="fr-FR" baseline="0" dirty="0" smtClean="0"/>
                        <a:t> écrite</a:t>
                      </a:r>
                      <a:endParaRPr lang="fr-FR" dirty="0"/>
                    </a:p>
                  </a:txBody>
                  <a:tcPr/>
                </a:tc>
              </a:tr>
              <a:tr h="6527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Evaluer la production écrite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0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334" y="238630"/>
            <a:ext cx="8460138" cy="1390170"/>
          </a:xfrm>
        </p:spPr>
        <p:txBody>
          <a:bodyPr>
            <a:normAutofit/>
          </a:bodyPr>
          <a:lstStyle/>
          <a:p>
            <a:endParaRPr lang="fr-FR" sz="3600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0334" y="1481661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54783"/>
              </p:ext>
            </p:extLst>
          </p:nvPr>
        </p:nvGraphicFramePr>
        <p:xfrm>
          <a:off x="279345" y="476672"/>
          <a:ext cx="8609090" cy="5727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54"/>
                <a:gridCol w="6624736"/>
              </a:tblGrid>
              <a:tr h="453747">
                <a:tc>
                  <a:txBody>
                    <a:bodyPr/>
                    <a:lstStyle/>
                    <a:p>
                      <a:r>
                        <a:rPr lang="fr-FR" dirty="0" smtClean="0"/>
                        <a:t>Pour</a:t>
                      </a:r>
                      <a:r>
                        <a:rPr lang="fr-FR" baseline="0" dirty="0" smtClean="0"/>
                        <a:t> 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Situations </a:t>
                      </a:r>
                      <a:endParaRPr lang="fr-FR" dirty="0"/>
                    </a:p>
                  </a:txBody>
                  <a:tcPr/>
                </a:tc>
              </a:tr>
              <a:tr h="1046859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Apprendre </a:t>
                      </a:r>
                      <a:r>
                        <a:rPr lang="fr-FR" dirty="0" smtClean="0"/>
                        <a:t>à lire et lire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Révélation : Révéler progressivement le mot caché derrière une étiquette blanche (glissement vers le bas, vers le haut, vers la droite, vers la gauche). Les élèves doivent deviner le mot.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Memory : associer l’image et l’écrit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Read and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l’élève dessine ce qu’il a lu.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Snake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tous les mots sont écrits de façon accolée. Les élèves doivent les segmenter.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Show me : par groupes ou en individuel, les élèves doivent lever la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wordcard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correspondant à l’énoncé produit par l‘adulte. </a:t>
                      </a:r>
                      <a:endParaRPr lang="fr-FR" sz="1000" dirty="0"/>
                    </a:p>
                  </a:txBody>
                  <a:tcPr/>
                </a:tc>
              </a:tr>
              <a:tr h="1046859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Apprendre </a:t>
                      </a:r>
                      <a:r>
                        <a:rPr lang="fr-FR" dirty="0" smtClean="0"/>
                        <a:t>à écrire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Soupe de lettres : mélanger des lettres dans un sac. Les élèves piochent et doivent reconstituer les mots.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The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hangman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(le pendu) : tracer autant de tirets qu’il y a de lettres dans le mot.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Broken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les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wordcards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sont coupées, cassées et les élèves doivent reconstituer les mots.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Mot vivant : chaque élève dispose de quelques étiquettes lettres. A l’annonce du mot, les élèves qui pensent avoir une des lettres viennent au tableau avec leur étiquette et s’alignent pour reconstituer le mot.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Guessing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game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(sur l’ardoise) : il y a un ‘r’, il y a un ‘a’, c’est…’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</a:t>
                      </a:r>
                    </a:p>
                  </a:txBody>
                  <a:tcPr/>
                </a:tc>
              </a:tr>
              <a:tr h="1046859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S’exprimer </a:t>
                      </a:r>
                      <a:r>
                        <a:rPr lang="fr-FR" dirty="0" smtClean="0"/>
                        <a:t>à l’écrit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La phrase serpent : une ou plusieurs phrases sont écrites sans le respect des espaces entre les mots. Les élèves doivent segmenter et retrouver les unités mots.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Compléter un texte à trous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Ecrire la légende d’une image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Activités de production personnelles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Répondre à une question ou trouver la question correspondant à la réponse donnée et l’écrire</a:t>
                      </a:r>
                      <a:endParaRPr lang="fr-FR" sz="1000" dirty="0"/>
                    </a:p>
                  </a:txBody>
                  <a:tcPr/>
                </a:tc>
              </a:tr>
              <a:tr h="9748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Evaluer la compréhension</a:t>
                      </a:r>
                      <a:r>
                        <a:rPr lang="fr-FR" baseline="0" dirty="0" smtClean="0"/>
                        <a:t> écrite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Lire et trouver le mot correspondant à la définition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Lire et associer les images/photos aux mots/phrases correspondantes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Lire et dessiner, colorier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Lire pour prélever des informations dans un texte (l’âge, le nom…)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Lire pour répondre à un questionnaire Vrai/Faux</a:t>
                      </a:r>
                    </a:p>
                  </a:txBody>
                  <a:tcPr/>
                </a:tc>
              </a:tr>
              <a:tr h="10468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Evaluer la production écrite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Remplacer des dessins par des mots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Ecrire à partir d’un modèle (structure récurrente)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Ecrire les différences entre deux dessins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Ecrire à partir d’un dessin, d’une photo 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Produire un court texte (carte postale, message électronique, recette) avec ou sans modèle </a:t>
                      </a:r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3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38630"/>
            <a:ext cx="7597646" cy="749945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Quelles traces écrites ?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0334" y="1481661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fr-FR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96338" y="1200309"/>
            <a:ext cx="3996444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TRACES INDIVIDUELLES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832947" y="1166207"/>
            <a:ext cx="3996444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TRACES COLLECTIVES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9632" y="4797152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POURQUOI ? </a:t>
            </a:r>
          </a:p>
          <a:p>
            <a:pPr algn="ctr"/>
            <a:r>
              <a:rPr lang="fr-FR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QUAND ?</a:t>
            </a:r>
          </a:p>
          <a:p>
            <a:pPr algn="ctr"/>
            <a:r>
              <a:rPr lang="fr-FR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QUOI ?</a:t>
            </a:r>
            <a:endParaRPr lang="fr-FR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38630"/>
            <a:ext cx="7597646" cy="175021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Une proposition d’organisation de l’outil de l’élève</a:t>
            </a:r>
            <a:endParaRPr lang="fr-FR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0334" y="1481661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fr-FR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 smtClean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2131115"/>
            <a:ext cx="788567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PHONOLOGIE 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codage accents de mots, sons brefs et longs, intonation (ascendante ou descendante), phonétique</a:t>
            </a:r>
          </a:p>
          <a:p>
            <a:pPr algn="ctr"/>
            <a:endParaRPr lang="fr-FR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GRAMMAIRE 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codes couleurs pour les fonctions, règles de grammaire, phrases, expressions</a:t>
            </a:r>
          </a:p>
          <a:p>
            <a:pPr algn="ctr"/>
            <a:endParaRPr lang="fr-FR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LEXIQUE 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images, mots ou groupes de mots</a:t>
            </a:r>
          </a:p>
          <a:p>
            <a:pPr algn="ctr"/>
            <a:endParaRPr lang="fr-FR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CULTUREL 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cartes, photos, textes (en anglais ou en français), œuvres d’art, documents authentiques</a:t>
            </a:r>
            <a:endParaRPr lang="fr-FR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787</Words>
  <Application>Microsoft Office PowerPoint</Application>
  <PresentationFormat>Affichage à l'écran (4:3)</PresentationFormat>
  <Paragraphs>171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Construire et mettre en œuvre une séquence en langue</vt:lpstr>
      <vt:lpstr>Sommaire de la formation en présentiel</vt:lpstr>
      <vt:lpstr>Les nouveaux programmes</vt:lpstr>
      <vt:lpstr>L’évaluation</vt:lpstr>
      <vt:lpstr>Les fonctions de l’écrit</vt:lpstr>
      <vt:lpstr>Quelles situations en classe ?</vt:lpstr>
      <vt:lpstr>Présentation PowerPoint</vt:lpstr>
      <vt:lpstr>Quelles traces écrites ?</vt:lpstr>
      <vt:lpstr>Une proposition d’organisation de l’outil de l’élève</vt:lpstr>
      <vt:lpstr>Présentation PowerPoint</vt:lpstr>
      <vt:lpstr>Comment rendre l’enseignement d’une langue vivante ludique, interactif, vivant ?</vt:lpstr>
      <vt:lpstr>Pour lutter contre l’ennui … (Se) mettre en scène</vt:lpstr>
      <vt:lpstr> </vt:lpstr>
      <vt:lpstr>Pour lutter contre l’ennui … Chants, comptines, albums et vidéos</vt:lpstr>
      <vt:lpstr>Pour lutter contre l’ennui … Un emploi du temps adapté</vt:lpstr>
      <vt:lpstr>Pour lutter contre l’ennui … Une approche actionnelle</vt:lpstr>
      <vt:lpstr>Pour lutter contre l’ennui … JOUER</vt:lpstr>
      <vt:lpstr>Merci à tous ! 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Construire et mettre en œuvre une séquence en langue</dc:title>
  <dc:creator>sgoupil3</dc:creator>
  <cp:lastModifiedBy>sgoupil3</cp:lastModifiedBy>
  <cp:revision>117</cp:revision>
  <cp:lastPrinted>2015-11-05T14:02:06Z</cp:lastPrinted>
  <dcterms:created xsi:type="dcterms:W3CDTF">2015-10-20T19:55:27Z</dcterms:created>
  <dcterms:modified xsi:type="dcterms:W3CDTF">2015-11-29T13:18:57Z</dcterms:modified>
</cp:coreProperties>
</file>