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handoutMasterIdLst>
    <p:handoutMasterId r:id="rId64"/>
  </p:handoutMasterIdLst>
  <p:sldIdLst>
    <p:sldId id="256" r:id="rId2"/>
    <p:sldId id="298" r:id="rId3"/>
    <p:sldId id="311" r:id="rId4"/>
    <p:sldId id="310" r:id="rId5"/>
    <p:sldId id="302" r:id="rId6"/>
    <p:sldId id="299" r:id="rId7"/>
    <p:sldId id="300" r:id="rId8"/>
    <p:sldId id="257" r:id="rId9"/>
    <p:sldId id="301" r:id="rId10"/>
    <p:sldId id="304" r:id="rId11"/>
    <p:sldId id="305" r:id="rId12"/>
    <p:sldId id="307" r:id="rId13"/>
    <p:sldId id="303" r:id="rId14"/>
    <p:sldId id="306" r:id="rId15"/>
    <p:sldId id="308" r:id="rId16"/>
    <p:sldId id="323" r:id="rId17"/>
    <p:sldId id="312" r:id="rId18"/>
    <p:sldId id="309" r:id="rId19"/>
    <p:sldId id="314" r:id="rId20"/>
    <p:sldId id="313" r:id="rId21"/>
    <p:sldId id="315" r:id="rId22"/>
    <p:sldId id="317" r:id="rId23"/>
    <p:sldId id="316" r:id="rId24"/>
    <p:sldId id="318" r:id="rId25"/>
    <p:sldId id="319" r:id="rId26"/>
    <p:sldId id="320" r:id="rId27"/>
    <p:sldId id="321" r:id="rId28"/>
    <p:sldId id="322" r:id="rId29"/>
    <p:sldId id="325" r:id="rId30"/>
    <p:sldId id="324" r:id="rId31"/>
    <p:sldId id="326" r:id="rId32"/>
    <p:sldId id="327" r:id="rId33"/>
    <p:sldId id="328" r:id="rId34"/>
    <p:sldId id="329" r:id="rId35"/>
    <p:sldId id="330" r:id="rId36"/>
    <p:sldId id="331" r:id="rId37"/>
    <p:sldId id="332" r:id="rId38"/>
    <p:sldId id="333" r:id="rId39"/>
    <p:sldId id="334" r:id="rId40"/>
    <p:sldId id="336" r:id="rId41"/>
    <p:sldId id="335" r:id="rId42"/>
    <p:sldId id="337" r:id="rId43"/>
    <p:sldId id="353" r:id="rId44"/>
    <p:sldId id="339" r:id="rId45"/>
    <p:sldId id="338" r:id="rId46"/>
    <p:sldId id="340" r:id="rId47"/>
    <p:sldId id="341" r:id="rId48"/>
    <p:sldId id="342" r:id="rId49"/>
    <p:sldId id="343" r:id="rId50"/>
    <p:sldId id="344" r:id="rId51"/>
    <p:sldId id="345" r:id="rId52"/>
    <p:sldId id="346" r:id="rId53"/>
    <p:sldId id="347" r:id="rId54"/>
    <p:sldId id="348" r:id="rId55"/>
    <p:sldId id="349" r:id="rId56"/>
    <p:sldId id="352" r:id="rId57"/>
    <p:sldId id="350" r:id="rId58"/>
    <p:sldId id="351" r:id="rId59"/>
    <p:sldId id="354" r:id="rId60"/>
    <p:sldId id="296" r:id="rId61"/>
    <p:sldId id="297" r:id="rId6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3006"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36F4170-DF12-4562-94C8-E63C3F6C77E0}" type="datetimeFigureOut">
              <a:rPr lang="fr-FR" smtClean="0"/>
              <a:t>12/01/2016</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00DDBE4-797A-42B3-9BA1-CEC66067D181}" type="slidenum">
              <a:rPr lang="fr-FR" smtClean="0"/>
              <a:t>‹N°›</a:t>
            </a:fld>
            <a:endParaRPr lang="fr-FR"/>
          </a:p>
        </p:txBody>
      </p:sp>
    </p:spTree>
    <p:extLst>
      <p:ext uri="{BB962C8B-B14F-4D97-AF65-F5344CB8AC3E}">
        <p14:creationId xmlns:p14="http://schemas.microsoft.com/office/powerpoint/2010/main" val="1304745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C6DCCBE-15C8-45BE-929B-103D2B1A276D}" type="datetimeFigureOut">
              <a:rPr lang="fr-FR" smtClean="0"/>
              <a:t>12/01/2016</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CFA41F1-F10A-43D0-B12E-62C3F7C40E80}" type="slidenum">
              <a:rPr lang="fr-FR" smtClean="0"/>
              <a:t>‹N°›</a:t>
            </a:fld>
            <a:endParaRPr lang="fr-FR"/>
          </a:p>
        </p:txBody>
      </p:sp>
    </p:spTree>
    <p:extLst>
      <p:ext uri="{BB962C8B-B14F-4D97-AF65-F5344CB8AC3E}">
        <p14:creationId xmlns:p14="http://schemas.microsoft.com/office/powerpoint/2010/main" val="2771141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9EC3D06-4CCE-4F08-A539-0A1951EDA3F7}" type="datetimeFigureOut">
              <a:rPr lang="fr-FR" smtClean="0"/>
              <a:t>12/01/2016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362841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EC3D06-4CCE-4F08-A539-0A1951EDA3F7}" type="datetimeFigureOut">
              <a:rPr lang="fr-FR" smtClean="0"/>
              <a:t>12/01/2016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2537062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EC3D06-4CCE-4F08-A539-0A1951EDA3F7}" type="datetimeFigureOut">
              <a:rPr lang="fr-FR" smtClean="0"/>
              <a:t>12/01/2016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103761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EC3D06-4CCE-4F08-A539-0A1951EDA3F7}" type="datetimeFigureOut">
              <a:rPr lang="fr-FR" smtClean="0"/>
              <a:t>12/01/2016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3006053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9EC3D06-4CCE-4F08-A539-0A1951EDA3F7}" type="datetimeFigureOut">
              <a:rPr lang="fr-FR" smtClean="0"/>
              <a:t>12/01/2016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4229970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9EC3D06-4CCE-4F08-A539-0A1951EDA3F7}" type="datetimeFigureOut">
              <a:rPr lang="fr-FR" smtClean="0"/>
              <a:t>12/01/2016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151508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9EC3D06-4CCE-4F08-A539-0A1951EDA3F7}" type="datetimeFigureOut">
              <a:rPr lang="fr-FR" smtClean="0"/>
              <a:t>12/01/2016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4056674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9EC3D06-4CCE-4F08-A539-0A1951EDA3F7}" type="datetimeFigureOut">
              <a:rPr lang="fr-FR" smtClean="0"/>
              <a:t>12/01/2016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267347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9EC3D06-4CCE-4F08-A539-0A1951EDA3F7}" type="datetimeFigureOut">
              <a:rPr lang="fr-FR" smtClean="0"/>
              <a:t>12/01/2016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3599664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9EC3D06-4CCE-4F08-A539-0A1951EDA3F7}" type="datetimeFigureOut">
              <a:rPr lang="fr-FR" smtClean="0"/>
              <a:t>12/01/2016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2164268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9EC3D06-4CCE-4F08-A539-0A1951EDA3F7}" type="datetimeFigureOut">
              <a:rPr lang="fr-FR" smtClean="0"/>
              <a:t>12/01/2016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E8DE27-A514-4969-B910-420ED082AC8B}" type="slidenum">
              <a:rPr lang="fr-FR" smtClean="0"/>
              <a:t>‹N°›</a:t>
            </a:fld>
            <a:endParaRPr lang="fr-FR"/>
          </a:p>
        </p:txBody>
      </p:sp>
    </p:spTree>
    <p:extLst>
      <p:ext uri="{BB962C8B-B14F-4D97-AF65-F5344CB8AC3E}">
        <p14:creationId xmlns:p14="http://schemas.microsoft.com/office/powerpoint/2010/main" val="238296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EC3D06-4CCE-4F08-A539-0A1951EDA3F7}" type="datetimeFigureOut">
              <a:rPr lang="fr-FR" smtClean="0"/>
              <a:t>12/01/2016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8DE27-A514-4969-B910-420ED082AC8B}" type="slidenum">
              <a:rPr lang="fr-FR" smtClean="0"/>
              <a:t>‹N°›</a:t>
            </a:fld>
            <a:endParaRPr lang="fr-FR"/>
          </a:p>
        </p:txBody>
      </p:sp>
    </p:spTree>
    <p:extLst>
      <p:ext uri="{BB962C8B-B14F-4D97-AF65-F5344CB8AC3E}">
        <p14:creationId xmlns:p14="http://schemas.microsoft.com/office/powerpoint/2010/main" val="3283432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file:///C:\Users\jbesnehard\AppData\Local\Temp\playgroundgames_montauban.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pedagogie.ac-toulouse.fr/ien82-moissac/IMG/pdf/ENGLISHandSPORTSCONSIGNES.pdf"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ac-clermont.fr/IA63/personnels/ressources/enseignements-disciplinaires/langues-vivantes/ressources-pedagogiques/sport/01-Lessportsanglosaxons.pdf" TargetMode="External"/><Relationship Id="rId5" Type="http://schemas.openxmlformats.org/officeDocument/2006/relationships/hyperlink" Target="http://netia59a.ac-lille.fr/~douaicuincy/IMG/pdf/ConsignesEPS.pdf" TargetMode="External"/><Relationship Id="rId4" Type="http://schemas.openxmlformats.org/officeDocument/2006/relationships/hyperlink" Target="http://www.ac-clermont.fr/ia03/pedagogie/elve/doc/Anglais_et_EPS.pdf"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www.teachingexpertise.com/resources/traditional-playground-games-3745" TargetMode="External"/><Relationship Id="rId7" Type="http://schemas.openxmlformats.org/officeDocument/2006/relationships/hyperlink" Target="http://www.woodlands-junior.kent.sch.uk/studentssite/playgroundrhymes.html"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nurseryrhymes4u.com/NURSERY_RHYMES/PLAYGROUND.html" TargetMode="External"/><Relationship Id="rId5" Type="http://schemas.openxmlformats.org/officeDocument/2006/relationships/hyperlink" Target="http://www.ac-orleans-tours.fr/fileadmin/user_upload/eps37/jeux_collectifs/_R%25C3%25A9capitulatif_des_jeux_.pdf" TargetMode="External"/><Relationship Id="rId4" Type="http://schemas.openxmlformats.org/officeDocument/2006/relationships/hyperlink" Target="http://pedagogie.ac-toulouse.fr/ien82-moissac/IMG/pdf/playgroundgames.pdf" TargetMode="Externa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ac-limoges.fr/ia87/IMG/pdf/dossier_anglais_et_EPS.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primlangues.education.fr/ressources/sequence/warm-up-une-sequence-sport-et-langues-partie-1"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hyperlink" Target="http://www.ac-lille.fr/dsden62/spip.php?article2224"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www.ac-clermont.fr/ia03/pedagogie/elve/doc/Anglais_et_EPS.pdf"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ounds.bl.uk/Oral-history/Opie-collection-of-children-s-games-and-songs-/" TargetMode="External"/><Relationship Id="rId4" Type="http://schemas.openxmlformats.org/officeDocument/2006/relationships/hyperlink" Target="http://www.ac-limoges.fr/ia87/IMG/pdf/dossier_anglais_et_EPS.pdf"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www.bl.uk/learning/langlit/playground/kidszone.html" TargetMode="External"/><Relationship Id="rId7" Type="http://schemas.openxmlformats.org/officeDocument/2006/relationships/hyperlink" Target="http://www.videojug.com/film/how-to-play-stuck-in-the-mud"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videojug.com/film/how-to-play-duck-duck-goose?sourcelink=verticalrecommendation" TargetMode="External"/><Relationship Id="rId5" Type="http://schemas.openxmlformats.org/officeDocument/2006/relationships/hyperlink" Target="http://www.videojug.com/film/how-to-win-at-conkers?sourcelink=verticalrecommendation" TargetMode="External"/><Relationship Id="rId4" Type="http://schemas.openxmlformats.org/officeDocument/2006/relationships/hyperlink" Target="http://www.videojug.com/film/how-to-play-hot-potato" TargetMode="Externa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Physical and Sport Education</a:t>
            </a:r>
            <a:endParaRPr lang="fr-FR" dirty="0"/>
          </a:p>
        </p:txBody>
      </p:sp>
      <p:sp>
        <p:nvSpPr>
          <p:cNvPr id="3" name="Sous-titre 2"/>
          <p:cNvSpPr>
            <a:spLocks noGrp="1"/>
          </p:cNvSpPr>
          <p:nvPr>
            <p:ph type="subTitle" idx="1"/>
          </p:nvPr>
        </p:nvSpPr>
        <p:spPr/>
        <p:txBody>
          <a:bodyPr/>
          <a:lstStyle/>
          <a:p>
            <a:r>
              <a:rPr lang="fr-FR" dirty="0" smtClean="0"/>
              <a:t>Construire et mettre en œuvre une séance de langue vivante</a:t>
            </a:r>
            <a:endParaRPr lang="fr-FR" dirty="0"/>
          </a:p>
        </p:txBody>
      </p:sp>
      <p:grpSp>
        <p:nvGrpSpPr>
          <p:cNvPr id="4" name="Group 2"/>
          <p:cNvGrpSpPr>
            <a:grpSpLocks/>
          </p:cNvGrpSpPr>
          <p:nvPr/>
        </p:nvGrpSpPr>
        <p:grpSpPr bwMode="auto">
          <a:xfrm>
            <a:off x="282575" y="520700"/>
            <a:ext cx="8753921" cy="774700"/>
            <a:chOff x="436" y="712"/>
            <a:chExt cx="11123" cy="122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Tree>
    <p:extLst>
      <p:ext uri="{BB962C8B-B14F-4D97-AF65-F5344CB8AC3E}">
        <p14:creationId xmlns:p14="http://schemas.microsoft.com/office/powerpoint/2010/main" val="478457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21" name="ZoneTexte 20"/>
          <p:cNvSpPr txBox="1"/>
          <p:nvPr/>
        </p:nvSpPr>
        <p:spPr>
          <a:xfrm>
            <a:off x="624097" y="4293096"/>
            <a:ext cx="7992888"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1"/>
            <a:r>
              <a:rPr lang="fr-FR" sz="2400" i="1" dirty="0" smtClean="0"/>
              <a:t>Il faut dédramatiser les situation d’expression: le jeu est alors un axe envisageable permettant à l’élève cette dédramatisation.</a:t>
            </a:r>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246" y="1700808"/>
            <a:ext cx="8001202" cy="11719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026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118" y="1687463"/>
            <a:ext cx="8163346" cy="16695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Ellipse 1"/>
          <p:cNvSpPr/>
          <p:nvPr/>
        </p:nvSpPr>
        <p:spPr>
          <a:xfrm>
            <a:off x="282575" y="2348880"/>
            <a:ext cx="8609905"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624097" y="3645024"/>
            <a:ext cx="7992888" cy="267765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1"/>
            <a:r>
              <a:rPr lang="fr-FR" sz="2400" i="1" dirty="0" smtClean="0"/>
              <a:t>Au cycle 2 : privilégier les situations orales, permettant de réinvestir du lexique:</a:t>
            </a:r>
            <a:endParaRPr lang="fr-FR" sz="2400" i="1" dirty="0"/>
          </a:p>
          <a:p>
            <a:pPr marL="800100" lvl="1" indent="-342900">
              <a:buFontTx/>
              <a:buChar char="-"/>
            </a:pPr>
            <a:r>
              <a:rPr lang="fr-FR" sz="2400" i="1" dirty="0" smtClean="0"/>
              <a:t>Concevoir une progression allant de la compréhension de consigne vers des jeux incluant des questionnements entre pairs</a:t>
            </a:r>
          </a:p>
          <a:p>
            <a:pPr marL="800100" lvl="1" indent="-342900">
              <a:buFontTx/>
              <a:buChar char="-"/>
            </a:pPr>
            <a:r>
              <a:rPr lang="fr-FR" sz="2400" i="1" dirty="0" smtClean="0"/>
              <a:t>Travail d’écoute et de reproduction de la langue à travers chansons et comptines</a:t>
            </a:r>
          </a:p>
        </p:txBody>
      </p:sp>
    </p:spTree>
    <p:extLst>
      <p:ext uri="{BB962C8B-B14F-4D97-AF65-F5344CB8AC3E}">
        <p14:creationId xmlns:p14="http://schemas.microsoft.com/office/powerpoint/2010/main" val="317204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2420888"/>
            <a:ext cx="7200900" cy="2905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Ellipse 11"/>
          <p:cNvSpPr/>
          <p:nvPr/>
        </p:nvSpPr>
        <p:spPr>
          <a:xfrm>
            <a:off x="755576" y="4665538"/>
            <a:ext cx="7229473"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p:cNvCxnSpPr/>
          <p:nvPr/>
        </p:nvCxnSpPr>
        <p:spPr>
          <a:xfrm>
            <a:off x="899592" y="2649314"/>
            <a:ext cx="0" cy="504056"/>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1043608" y="1844824"/>
            <a:ext cx="4291688" cy="369332"/>
          </a:xfrm>
          <a:prstGeom prst="rect">
            <a:avLst/>
          </a:prstGeom>
          <a:noFill/>
        </p:spPr>
        <p:txBody>
          <a:bodyPr wrap="none" rtlCol="0">
            <a:spAutoFit/>
          </a:bodyPr>
          <a:lstStyle/>
          <a:p>
            <a:r>
              <a:rPr lang="fr-FR" b="1" dirty="0" smtClean="0"/>
              <a:t>L’approche par l’EPS dans les programmes :</a:t>
            </a:r>
            <a:endParaRPr lang="fr-FR" b="1" dirty="0"/>
          </a:p>
        </p:txBody>
      </p:sp>
    </p:spTree>
    <p:extLst>
      <p:ext uri="{BB962C8B-B14F-4D97-AF65-F5344CB8AC3E}">
        <p14:creationId xmlns:p14="http://schemas.microsoft.com/office/powerpoint/2010/main" val="243981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3" name="Espace réservé du contenu 2"/>
          <p:cNvSpPr>
            <a:spLocks noGrp="1"/>
          </p:cNvSpPr>
          <p:nvPr>
            <p:ph idx="1"/>
          </p:nvPr>
        </p:nvSpPr>
        <p:spPr>
          <a:xfrm>
            <a:off x="544735" y="2204864"/>
            <a:ext cx="8229600" cy="1728192"/>
          </a:xfrm>
        </p:spPr>
        <p:txBody>
          <a:bodyPr>
            <a:noAutofit/>
          </a:bodyPr>
          <a:lstStyle/>
          <a:p>
            <a:pPr marL="0" indent="0" algn="ctr">
              <a:buNone/>
            </a:pPr>
            <a:r>
              <a:rPr lang="fr-FR" sz="9600" dirty="0" smtClean="0"/>
              <a:t>Cycle 3</a:t>
            </a:r>
            <a:endParaRPr lang="fr-FR" sz="9600" dirty="0"/>
          </a:p>
        </p:txBody>
      </p:sp>
    </p:spTree>
    <p:extLst>
      <p:ext uri="{BB962C8B-B14F-4D97-AF65-F5344CB8AC3E}">
        <p14:creationId xmlns:p14="http://schemas.microsoft.com/office/powerpoint/2010/main" val="4223837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976" y="1772816"/>
            <a:ext cx="8158480" cy="2970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Ellipse 3"/>
          <p:cNvSpPr/>
          <p:nvPr/>
        </p:nvSpPr>
        <p:spPr>
          <a:xfrm>
            <a:off x="2843808" y="3429000"/>
            <a:ext cx="583264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624097" y="5190291"/>
            <a:ext cx="7992888"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1"/>
            <a:r>
              <a:rPr lang="fr-FR" sz="2400" i="1" dirty="0" smtClean="0"/>
              <a:t>Au cycle 3 : l’accent est porté sur une exposition quotidienne à langue (afin de) favoriser les progrès des élèves.</a:t>
            </a:r>
            <a:endParaRPr lang="fr-FR" sz="2400" i="1" dirty="0"/>
          </a:p>
        </p:txBody>
      </p:sp>
    </p:spTree>
    <p:extLst>
      <p:ext uri="{BB962C8B-B14F-4D97-AF65-F5344CB8AC3E}">
        <p14:creationId xmlns:p14="http://schemas.microsoft.com/office/powerpoint/2010/main" val="255005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cxnSp>
        <p:nvCxnSpPr>
          <p:cNvPr id="4" name="Connecteur droit 3"/>
          <p:cNvCxnSpPr/>
          <p:nvPr/>
        </p:nvCxnSpPr>
        <p:spPr>
          <a:xfrm>
            <a:off x="899592" y="2788716"/>
            <a:ext cx="0" cy="504056"/>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263" y="2436465"/>
            <a:ext cx="7229475" cy="315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Ellipse 12"/>
          <p:cNvSpPr/>
          <p:nvPr/>
        </p:nvSpPr>
        <p:spPr>
          <a:xfrm>
            <a:off x="748796" y="5137360"/>
            <a:ext cx="7229473" cy="4518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1043608" y="1844824"/>
            <a:ext cx="4291688" cy="369332"/>
          </a:xfrm>
          <a:prstGeom prst="rect">
            <a:avLst/>
          </a:prstGeom>
          <a:noFill/>
        </p:spPr>
        <p:txBody>
          <a:bodyPr wrap="none" rtlCol="0">
            <a:spAutoFit/>
          </a:bodyPr>
          <a:lstStyle/>
          <a:p>
            <a:r>
              <a:rPr lang="fr-FR" b="1" dirty="0" smtClean="0"/>
              <a:t>L’approche par l’EPS dans les programmes :</a:t>
            </a:r>
            <a:endParaRPr lang="fr-FR" b="1" dirty="0"/>
          </a:p>
        </p:txBody>
      </p:sp>
    </p:spTree>
    <p:extLst>
      <p:ext uri="{BB962C8B-B14F-4D97-AF65-F5344CB8AC3E}">
        <p14:creationId xmlns:p14="http://schemas.microsoft.com/office/powerpoint/2010/main" val="363844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2564904"/>
            <a:ext cx="8064896" cy="2123658"/>
          </a:xfrm>
          <a:prstGeom prst="rect">
            <a:avLst/>
          </a:prstGeom>
          <a:solidFill>
            <a:schemeClr val="accent4">
              <a:lumMod val="40000"/>
              <a:lumOff val="60000"/>
            </a:schemeClr>
          </a:solidFill>
        </p:spPr>
        <p:txBody>
          <a:bodyPr wrap="square">
            <a:spAutoFit/>
          </a:bodyPr>
          <a:lstStyle/>
          <a:p>
            <a:pPr lvl="0" algn="ctr"/>
            <a:r>
              <a:rPr lang="fr-FR" sz="6600" b="1" dirty="0" smtClean="0"/>
              <a:t>Pourquoi lier</a:t>
            </a:r>
          </a:p>
          <a:p>
            <a:pPr lvl="0" algn="ctr"/>
            <a:r>
              <a:rPr lang="fr-FR" sz="6600" b="1" dirty="0" smtClean="0"/>
              <a:t>LV et EPS</a:t>
            </a:r>
            <a:r>
              <a:rPr lang="fr-FR" sz="6600" b="1" dirty="0"/>
              <a:t> </a:t>
            </a:r>
            <a:r>
              <a:rPr lang="fr-FR" sz="6600" b="1" dirty="0"/>
              <a:t>?</a:t>
            </a:r>
            <a:endParaRPr lang="fr-FR" sz="6600" b="1" dirty="0"/>
          </a:p>
        </p:txBody>
      </p:sp>
    </p:spTree>
    <p:extLst>
      <p:ext uri="{BB962C8B-B14F-4D97-AF65-F5344CB8AC3E}">
        <p14:creationId xmlns:p14="http://schemas.microsoft.com/office/powerpoint/2010/main" val="41561401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4" name="Espace réservé du contenu 3"/>
          <p:cNvSpPr>
            <a:spLocks noGrp="1"/>
          </p:cNvSpPr>
          <p:nvPr>
            <p:ph idx="1"/>
          </p:nvPr>
        </p:nvSpPr>
        <p:spPr>
          <a:xfrm>
            <a:off x="950912" y="3284984"/>
            <a:ext cx="7149480" cy="2136139"/>
          </a:xfrm>
        </p:spPr>
        <p:txBody>
          <a:bodyPr>
            <a:normAutofit/>
          </a:bodyPr>
          <a:lstStyle/>
          <a:p>
            <a:pPr marL="0" indent="0" algn="just">
              <a:buNone/>
            </a:pPr>
            <a:r>
              <a:rPr lang="fr-FR" sz="2400" dirty="0"/>
              <a:t>Quelle que soit l’organisation </a:t>
            </a:r>
            <a:r>
              <a:rPr lang="fr-FR" sz="2400" dirty="0" smtClean="0"/>
              <a:t>horaire choisie </a:t>
            </a:r>
            <a:r>
              <a:rPr lang="fr-FR" sz="2400" dirty="0"/>
              <a:t>chaque enseignant se trouve confronté à la difficulté de </a:t>
            </a:r>
            <a:r>
              <a:rPr lang="fr-FR" sz="2400" dirty="0" err="1"/>
              <a:t>rebrasser</a:t>
            </a:r>
            <a:r>
              <a:rPr lang="fr-FR" sz="2400" dirty="0"/>
              <a:t> régulièrement le lexique et les structures étudiées en langue vivante dans un </a:t>
            </a:r>
            <a:r>
              <a:rPr lang="fr-FR" sz="2400" dirty="0" smtClean="0"/>
              <a:t>volume horaire </a:t>
            </a:r>
            <a:r>
              <a:rPr lang="fr-FR" sz="2400" dirty="0"/>
              <a:t>qui </a:t>
            </a:r>
            <a:r>
              <a:rPr lang="fr-FR" sz="2400" dirty="0" smtClean="0"/>
              <a:t>est limité…</a:t>
            </a:r>
            <a:endParaRPr lang="fr-FR" sz="2400" b="1" dirty="0"/>
          </a:p>
        </p:txBody>
      </p:sp>
      <p:sp>
        <p:nvSpPr>
          <p:cNvPr id="6" name="Rectangle 5"/>
          <p:cNvSpPr/>
          <p:nvPr/>
        </p:nvSpPr>
        <p:spPr>
          <a:xfrm>
            <a:off x="827585" y="1916832"/>
            <a:ext cx="7632848" cy="1077218"/>
          </a:xfrm>
          <a:prstGeom prst="rect">
            <a:avLst/>
          </a:prstGeom>
        </p:spPr>
        <p:txBody>
          <a:bodyPr wrap="square">
            <a:spAutoFit/>
          </a:bodyPr>
          <a:lstStyle/>
          <a:p>
            <a:r>
              <a:rPr lang="fr-FR" sz="3200" b="1" i="1" dirty="0" smtClean="0"/>
              <a:t>Augmenter </a:t>
            </a:r>
            <a:r>
              <a:rPr lang="fr-FR" sz="3200" b="1" i="1" dirty="0"/>
              <a:t>le volume horaire de l’enseignement de </a:t>
            </a:r>
            <a:r>
              <a:rPr lang="fr-FR" sz="3200" b="1" i="1" dirty="0" smtClean="0"/>
              <a:t>l’anglais</a:t>
            </a:r>
            <a:endParaRPr lang="fr-FR" sz="3200" b="1" dirty="0"/>
          </a:p>
        </p:txBody>
      </p:sp>
      <p:sp>
        <p:nvSpPr>
          <p:cNvPr id="7" name="ZoneTexte 6"/>
          <p:cNvSpPr txBox="1"/>
          <p:nvPr/>
        </p:nvSpPr>
        <p:spPr>
          <a:xfrm>
            <a:off x="624097" y="5631631"/>
            <a:ext cx="7992888"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t>L’approche transversale est donc très intéressante.</a:t>
            </a:r>
            <a:endParaRPr lang="fr-FR" sz="2400" b="1" dirty="0"/>
          </a:p>
        </p:txBody>
      </p:sp>
    </p:spTree>
    <p:extLst>
      <p:ext uri="{BB962C8B-B14F-4D97-AF65-F5344CB8AC3E}">
        <p14:creationId xmlns:p14="http://schemas.microsoft.com/office/powerpoint/2010/main" val="3667995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700808"/>
            <a:ext cx="8064896" cy="1077218"/>
          </a:xfrm>
          <a:prstGeom prst="rect">
            <a:avLst/>
          </a:prstGeom>
        </p:spPr>
        <p:txBody>
          <a:bodyPr wrap="square">
            <a:spAutoFit/>
          </a:bodyPr>
          <a:lstStyle/>
          <a:p>
            <a:pPr lvl="0" algn="ctr"/>
            <a:r>
              <a:rPr lang="fr-FR" sz="3200" b="1" i="1" dirty="0"/>
              <a:t>Pouvoir mettre en </a:t>
            </a:r>
            <a:r>
              <a:rPr lang="fr-FR" sz="3200" b="1" i="1" dirty="0" smtClean="0"/>
              <a:t>œuvre</a:t>
            </a:r>
          </a:p>
          <a:p>
            <a:pPr lvl="0" algn="ctr"/>
            <a:r>
              <a:rPr lang="fr-FR" sz="3200" b="1" i="1" dirty="0"/>
              <a:t>le </a:t>
            </a:r>
            <a:r>
              <a:rPr lang="fr-FR" sz="3200" b="1" dirty="0"/>
              <a:t>Total Physical </a:t>
            </a:r>
            <a:r>
              <a:rPr lang="fr-FR" sz="3200" b="1" dirty="0" err="1"/>
              <a:t>Response</a:t>
            </a:r>
            <a:endParaRPr lang="fr-FR" sz="3200" b="1" dirty="0"/>
          </a:p>
        </p:txBody>
      </p:sp>
      <p:sp>
        <p:nvSpPr>
          <p:cNvPr id="12" name="Rectangle 11"/>
          <p:cNvSpPr/>
          <p:nvPr/>
        </p:nvSpPr>
        <p:spPr>
          <a:xfrm>
            <a:off x="360040" y="3212976"/>
            <a:ext cx="8460432" cy="3046988"/>
          </a:xfrm>
          <a:prstGeom prst="rect">
            <a:avLst/>
          </a:prstGeom>
        </p:spPr>
        <p:txBody>
          <a:bodyPr wrap="square">
            <a:spAutoFit/>
          </a:bodyPr>
          <a:lstStyle/>
          <a:p>
            <a:pPr algn="ctr"/>
            <a:r>
              <a:rPr lang="fr-FR" sz="2400" b="1" u="sng" dirty="0"/>
              <a:t>Principes </a:t>
            </a:r>
            <a:r>
              <a:rPr lang="fr-FR" sz="2400" b="1" dirty="0" smtClean="0"/>
              <a:t>: </a:t>
            </a:r>
            <a:endParaRPr lang="fr-FR" sz="2400" b="1" dirty="0"/>
          </a:p>
          <a:p>
            <a:r>
              <a:rPr lang="fr-FR" sz="2400" dirty="0"/>
              <a:t>On apprend mieux une langue, si on reçoit beaucoup </a:t>
            </a:r>
            <a:r>
              <a:rPr lang="fr-FR" sz="2400" dirty="0" smtClean="0"/>
              <a:t>d’entrées compréhensibles </a:t>
            </a:r>
            <a:r>
              <a:rPr lang="fr-FR" sz="2400" dirty="0"/>
              <a:t>(langue offerte). </a:t>
            </a:r>
          </a:p>
          <a:p>
            <a:r>
              <a:rPr lang="fr-FR" sz="2400" dirty="0"/>
              <a:t>Les apprenants débutants tirent grand bénéfice d’une « période de silence », pendant laquelle ils ont tout loisir d’apprendre à comprendre et à réagir physiquement, sans qu’il leur soit demandé de parler dans un premier temps : « </a:t>
            </a:r>
            <a:r>
              <a:rPr lang="fr-FR" sz="2400" i="1" dirty="0" err="1"/>
              <a:t>Delayed</a:t>
            </a:r>
            <a:r>
              <a:rPr lang="fr-FR" sz="2400" i="1" dirty="0"/>
              <a:t> production </a:t>
            </a:r>
            <a:r>
              <a:rPr lang="fr-FR" sz="2400" dirty="0"/>
              <a:t>»</a:t>
            </a:r>
          </a:p>
        </p:txBody>
      </p:sp>
    </p:spTree>
    <p:extLst>
      <p:ext uri="{BB962C8B-B14F-4D97-AF65-F5344CB8AC3E}">
        <p14:creationId xmlns:p14="http://schemas.microsoft.com/office/powerpoint/2010/main" val="2291937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700808"/>
            <a:ext cx="8064896" cy="1077218"/>
          </a:xfrm>
          <a:prstGeom prst="rect">
            <a:avLst/>
          </a:prstGeom>
        </p:spPr>
        <p:txBody>
          <a:bodyPr wrap="square">
            <a:spAutoFit/>
          </a:bodyPr>
          <a:lstStyle/>
          <a:p>
            <a:pPr lvl="0" algn="ctr"/>
            <a:r>
              <a:rPr lang="fr-FR" sz="3200" b="1" i="1" dirty="0"/>
              <a:t>Pouvoir mettre en </a:t>
            </a:r>
            <a:r>
              <a:rPr lang="fr-FR" sz="3200" b="1" i="1" dirty="0" smtClean="0"/>
              <a:t>œuvre</a:t>
            </a:r>
          </a:p>
          <a:p>
            <a:pPr lvl="0" algn="ctr"/>
            <a:r>
              <a:rPr lang="fr-FR" sz="3200" b="1" i="1" dirty="0"/>
              <a:t>le </a:t>
            </a:r>
            <a:r>
              <a:rPr lang="fr-FR" sz="3200" b="1" dirty="0"/>
              <a:t>Total Physical </a:t>
            </a:r>
            <a:r>
              <a:rPr lang="fr-FR" sz="3200" b="1" dirty="0" err="1" smtClean="0"/>
              <a:t>Response</a:t>
            </a:r>
            <a:r>
              <a:rPr lang="fr-FR" sz="3200" b="1" dirty="0" smtClean="0"/>
              <a:t> (1)</a:t>
            </a:r>
            <a:endParaRPr lang="fr-FR" sz="3200" b="1" dirty="0"/>
          </a:p>
        </p:txBody>
      </p:sp>
      <p:sp>
        <p:nvSpPr>
          <p:cNvPr id="12" name="Rectangle 11"/>
          <p:cNvSpPr/>
          <p:nvPr/>
        </p:nvSpPr>
        <p:spPr>
          <a:xfrm>
            <a:off x="360040" y="3212976"/>
            <a:ext cx="8460432" cy="3046988"/>
          </a:xfrm>
          <a:prstGeom prst="rect">
            <a:avLst/>
          </a:prstGeom>
        </p:spPr>
        <p:txBody>
          <a:bodyPr wrap="square">
            <a:spAutoFit/>
          </a:bodyPr>
          <a:lstStyle/>
          <a:p>
            <a:pPr algn="ctr"/>
            <a:r>
              <a:rPr lang="fr-FR" sz="2400" b="1" u="sng" dirty="0" smtClean="0"/>
              <a:t>Idées directrices </a:t>
            </a:r>
            <a:r>
              <a:rPr lang="fr-FR" sz="2400" b="1" dirty="0" smtClean="0"/>
              <a:t>: </a:t>
            </a:r>
            <a:endParaRPr lang="fr-FR" sz="2400" b="1" dirty="0"/>
          </a:p>
          <a:p>
            <a:endParaRPr lang="fr-FR" sz="2400" dirty="0"/>
          </a:p>
          <a:p>
            <a:r>
              <a:rPr lang="fr-FR" sz="2400" dirty="0" smtClean="0"/>
              <a:t>- D’abord </a:t>
            </a:r>
            <a:r>
              <a:rPr lang="fr-FR" sz="2400" dirty="0"/>
              <a:t>entendre et comprendre notamment des consignes fonctionnelles, la réponse attendue étant non verbale. </a:t>
            </a:r>
          </a:p>
          <a:p>
            <a:r>
              <a:rPr lang="fr-FR" sz="2400" dirty="0" smtClean="0"/>
              <a:t>- Importance </a:t>
            </a:r>
            <a:r>
              <a:rPr lang="fr-FR" sz="2400" dirty="0"/>
              <a:t>de la gestuelle et de la manipulation d’objets et/ou d’images : offre de contexte non linguistique, afin que le discours devienne signifiant pour l’apprenant. </a:t>
            </a:r>
          </a:p>
          <a:p>
            <a:r>
              <a:rPr lang="fr-FR" sz="2400" dirty="0" smtClean="0"/>
              <a:t>- L’enseignant </a:t>
            </a:r>
            <a:r>
              <a:rPr lang="fr-FR" sz="2400" dirty="0"/>
              <a:t>donne la consigne et modélise le mouvement. </a:t>
            </a:r>
          </a:p>
        </p:txBody>
      </p:sp>
    </p:spTree>
    <p:extLst>
      <p:ext uri="{BB962C8B-B14F-4D97-AF65-F5344CB8AC3E}">
        <p14:creationId xmlns:p14="http://schemas.microsoft.com/office/powerpoint/2010/main" val="939160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3" name="Espace réservé du contenu 2"/>
          <p:cNvSpPr>
            <a:spLocks noGrp="1"/>
          </p:cNvSpPr>
          <p:nvPr>
            <p:ph idx="1"/>
          </p:nvPr>
        </p:nvSpPr>
        <p:spPr>
          <a:xfrm>
            <a:off x="544735" y="2313454"/>
            <a:ext cx="8229600" cy="2123658"/>
          </a:xfrm>
          <a:solidFill>
            <a:schemeClr val="accent4">
              <a:lumMod val="40000"/>
              <a:lumOff val="60000"/>
            </a:schemeClr>
          </a:solidFill>
        </p:spPr>
        <p:txBody>
          <a:bodyPr wrap="square">
            <a:spAutoFit/>
          </a:bodyPr>
          <a:lstStyle/>
          <a:p>
            <a:pPr marL="0" indent="0" algn="ctr">
              <a:buNone/>
            </a:pPr>
            <a:r>
              <a:rPr lang="fr-FR" sz="6600" b="1" dirty="0"/>
              <a:t>Construire une séance de langue en EPS </a:t>
            </a:r>
          </a:p>
        </p:txBody>
      </p:sp>
      <p:sp>
        <p:nvSpPr>
          <p:cNvPr id="22" name="ZoneTexte 21"/>
          <p:cNvSpPr txBox="1"/>
          <p:nvPr/>
        </p:nvSpPr>
        <p:spPr>
          <a:xfrm>
            <a:off x="7812360" y="3329116"/>
            <a:ext cx="577402" cy="1107996"/>
          </a:xfrm>
          <a:prstGeom prst="rect">
            <a:avLst/>
          </a:prstGeom>
          <a:noFill/>
        </p:spPr>
        <p:txBody>
          <a:bodyPr wrap="none" rtlCol="0">
            <a:spAutoFit/>
          </a:bodyPr>
          <a:lstStyle/>
          <a:p>
            <a:r>
              <a:rPr lang="fr-FR" sz="6600" dirty="0" smtClean="0"/>
              <a:t>?</a:t>
            </a:r>
            <a:endParaRPr lang="fr-FR" sz="6600" dirty="0"/>
          </a:p>
        </p:txBody>
      </p:sp>
    </p:spTree>
    <p:extLst>
      <p:ext uri="{BB962C8B-B14F-4D97-AF65-F5344CB8AC3E}">
        <p14:creationId xmlns:p14="http://schemas.microsoft.com/office/powerpoint/2010/main" val="335862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700808"/>
            <a:ext cx="8064896" cy="1077218"/>
          </a:xfrm>
          <a:prstGeom prst="rect">
            <a:avLst/>
          </a:prstGeom>
        </p:spPr>
        <p:txBody>
          <a:bodyPr wrap="square">
            <a:spAutoFit/>
          </a:bodyPr>
          <a:lstStyle/>
          <a:p>
            <a:pPr lvl="0" algn="ctr"/>
            <a:r>
              <a:rPr lang="fr-FR" sz="3200" b="1" i="1" dirty="0"/>
              <a:t>Pouvoir mettre en </a:t>
            </a:r>
            <a:r>
              <a:rPr lang="fr-FR" sz="3200" b="1" i="1" dirty="0" smtClean="0"/>
              <a:t>œuvre</a:t>
            </a:r>
          </a:p>
          <a:p>
            <a:pPr lvl="0" algn="ctr"/>
            <a:r>
              <a:rPr lang="fr-FR" sz="3200" b="1" i="1" dirty="0"/>
              <a:t>le </a:t>
            </a:r>
            <a:r>
              <a:rPr lang="fr-FR" sz="3200" b="1" dirty="0"/>
              <a:t>Total Physical </a:t>
            </a:r>
            <a:r>
              <a:rPr lang="fr-FR" sz="3200" b="1" dirty="0" err="1" smtClean="0"/>
              <a:t>Response</a:t>
            </a:r>
            <a:r>
              <a:rPr lang="fr-FR" sz="3200" b="1" dirty="0" smtClean="0"/>
              <a:t> (2)</a:t>
            </a:r>
            <a:endParaRPr lang="fr-FR" sz="3200" b="1" dirty="0"/>
          </a:p>
        </p:txBody>
      </p:sp>
      <p:sp>
        <p:nvSpPr>
          <p:cNvPr id="12" name="Rectangle 11"/>
          <p:cNvSpPr/>
          <p:nvPr/>
        </p:nvSpPr>
        <p:spPr>
          <a:xfrm>
            <a:off x="360040" y="2852936"/>
            <a:ext cx="8460432" cy="1569660"/>
          </a:xfrm>
          <a:prstGeom prst="rect">
            <a:avLst/>
          </a:prstGeom>
        </p:spPr>
        <p:txBody>
          <a:bodyPr wrap="square">
            <a:spAutoFit/>
          </a:bodyPr>
          <a:lstStyle/>
          <a:p>
            <a:pPr algn="ctr"/>
            <a:r>
              <a:rPr lang="fr-FR" sz="2400" b="1" u="sng" dirty="0" smtClean="0"/>
              <a:t>Idées directrices </a:t>
            </a:r>
            <a:r>
              <a:rPr lang="fr-FR" sz="2400" b="1" dirty="0" smtClean="0"/>
              <a:t>: </a:t>
            </a:r>
            <a:endParaRPr lang="fr-FR" sz="2400" b="1" dirty="0"/>
          </a:p>
          <a:p>
            <a:endParaRPr lang="fr-FR" sz="2400" dirty="0" smtClean="0"/>
          </a:p>
          <a:p>
            <a:r>
              <a:rPr lang="fr-FR" sz="2400" dirty="0" smtClean="0"/>
              <a:t>- L’apprenant</a:t>
            </a:r>
            <a:r>
              <a:rPr lang="fr-FR" sz="2400" dirty="0"/>
              <a:t>, (en essayant de comprendre et de réagir à la consigne sans parler) effectue l’action. </a:t>
            </a:r>
          </a:p>
        </p:txBody>
      </p:sp>
      <p:sp>
        <p:nvSpPr>
          <p:cNvPr id="11" name="ZoneTexte 10"/>
          <p:cNvSpPr txBox="1"/>
          <p:nvPr/>
        </p:nvSpPr>
        <p:spPr>
          <a:xfrm>
            <a:off x="611560" y="4514344"/>
            <a:ext cx="7992888" cy="193899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t>Précipiter la phase de production verbale peut nuire au développement lexical et compromettre la prononciation à long terme, en cas de développement de mauvaises habitudes, avant que les éléments de la langue-cible n’aient été suffisamment « mis en oreille </a:t>
            </a:r>
            <a:r>
              <a:rPr lang="fr-FR" sz="2400" dirty="0" smtClean="0"/>
              <a:t>».</a:t>
            </a:r>
            <a:endParaRPr lang="fr-FR" sz="2400" b="1" dirty="0"/>
          </a:p>
        </p:txBody>
      </p:sp>
    </p:spTree>
    <p:extLst>
      <p:ext uri="{BB962C8B-B14F-4D97-AF65-F5344CB8AC3E}">
        <p14:creationId xmlns:p14="http://schemas.microsoft.com/office/powerpoint/2010/main" val="22806115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484784"/>
            <a:ext cx="8064896" cy="1077218"/>
          </a:xfrm>
          <a:prstGeom prst="rect">
            <a:avLst/>
          </a:prstGeom>
        </p:spPr>
        <p:txBody>
          <a:bodyPr wrap="square">
            <a:spAutoFit/>
          </a:bodyPr>
          <a:lstStyle/>
          <a:p>
            <a:pPr lvl="0" algn="ctr"/>
            <a:r>
              <a:rPr lang="fr-FR" sz="3200" b="1" i="1" dirty="0"/>
              <a:t>Pouvoir mettre en </a:t>
            </a:r>
            <a:r>
              <a:rPr lang="fr-FR" sz="3200" b="1" i="1" dirty="0" smtClean="0"/>
              <a:t>œuvre</a:t>
            </a:r>
          </a:p>
          <a:p>
            <a:pPr lvl="0" algn="ctr"/>
            <a:r>
              <a:rPr lang="fr-FR" sz="3200" b="1" i="1" dirty="0"/>
              <a:t>le </a:t>
            </a:r>
            <a:r>
              <a:rPr lang="fr-FR" sz="3200" b="1" dirty="0"/>
              <a:t>Total Physical </a:t>
            </a:r>
            <a:r>
              <a:rPr lang="fr-FR" sz="3200" b="1" dirty="0" err="1" smtClean="0"/>
              <a:t>Response</a:t>
            </a:r>
            <a:r>
              <a:rPr lang="fr-FR" sz="3200" b="1" dirty="0" smtClean="0"/>
              <a:t> (3)</a:t>
            </a:r>
            <a:endParaRPr lang="fr-FR" sz="3200" b="1" dirty="0"/>
          </a:p>
        </p:txBody>
      </p:sp>
      <p:sp>
        <p:nvSpPr>
          <p:cNvPr id="12" name="Rectangle 11"/>
          <p:cNvSpPr/>
          <p:nvPr/>
        </p:nvSpPr>
        <p:spPr>
          <a:xfrm>
            <a:off x="360040" y="2636912"/>
            <a:ext cx="8460432" cy="461665"/>
          </a:xfrm>
          <a:prstGeom prst="rect">
            <a:avLst/>
          </a:prstGeom>
        </p:spPr>
        <p:txBody>
          <a:bodyPr wrap="square">
            <a:spAutoFit/>
          </a:bodyPr>
          <a:lstStyle/>
          <a:p>
            <a:pPr algn="ctr"/>
            <a:r>
              <a:rPr lang="fr-FR" sz="2400" b="1" u="sng" dirty="0" smtClean="0"/>
              <a:t>Protocoles </a:t>
            </a:r>
            <a:r>
              <a:rPr lang="fr-FR" sz="2400" b="1" dirty="0" smtClean="0"/>
              <a:t>: </a:t>
            </a:r>
            <a:endParaRPr lang="fr-FR" sz="2400" b="1" dirty="0"/>
          </a:p>
        </p:txBody>
      </p:sp>
      <p:sp>
        <p:nvSpPr>
          <p:cNvPr id="16" name="Rectangle 15"/>
          <p:cNvSpPr/>
          <p:nvPr/>
        </p:nvSpPr>
        <p:spPr>
          <a:xfrm>
            <a:off x="360040" y="3140968"/>
            <a:ext cx="8460432" cy="461665"/>
          </a:xfrm>
          <a:prstGeom prst="rect">
            <a:avLst/>
          </a:prstGeom>
        </p:spPr>
        <p:txBody>
          <a:bodyPr wrap="square">
            <a:spAutoFit/>
          </a:bodyPr>
          <a:lstStyle/>
          <a:p>
            <a:r>
              <a:rPr lang="fr-FR" sz="2400" dirty="0"/>
              <a:t>- Etape 1 : L’enseignant dit la consigne et fait l’action. </a:t>
            </a:r>
          </a:p>
        </p:txBody>
      </p:sp>
      <p:sp>
        <p:nvSpPr>
          <p:cNvPr id="17" name="Rectangle 16"/>
          <p:cNvSpPr/>
          <p:nvPr/>
        </p:nvSpPr>
        <p:spPr>
          <a:xfrm>
            <a:off x="360040" y="3613080"/>
            <a:ext cx="8460432" cy="830997"/>
          </a:xfrm>
          <a:prstGeom prst="rect">
            <a:avLst/>
          </a:prstGeom>
        </p:spPr>
        <p:txBody>
          <a:bodyPr wrap="square">
            <a:spAutoFit/>
          </a:bodyPr>
          <a:lstStyle/>
          <a:p>
            <a:r>
              <a:rPr lang="fr-FR" sz="2400" dirty="0" smtClean="0"/>
              <a:t>- </a:t>
            </a:r>
            <a:r>
              <a:rPr lang="fr-FR" sz="2400" dirty="0"/>
              <a:t>Etape 2 : L’enseignant dit la consigne ; l’enseignant et les apprenants font l’action. </a:t>
            </a:r>
          </a:p>
        </p:txBody>
      </p:sp>
      <p:sp>
        <p:nvSpPr>
          <p:cNvPr id="18" name="Rectangle 17"/>
          <p:cNvSpPr/>
          <p:nvPr/>
        </p:nvSpPr>
        <p:spPr>
          <a:xfrm>
            <a:off x="360040" y="4326195"/>
            <a:ext cx="8460432" cy="830997"/>
          </a:xfrm>
          <a:prstGeom prst="rect">
            <a:avLst/>
          </a:prstGeom>
        </p:spPr>
        <p:txBody>
          <a:bodyPr wrap="square">
            <a:spAutoFit/>
          </a:bodyPr>
          <a:lstStyle/>
          <a:p>
            <a:r>
              <a:rPr lang="fr-FR" sz="2400" dirty="0"/>
              <a:t>- </a:t>
            </a:r>
            <a:r>
              <a:rPr lang="fr-FR" sz="2400" dirty="0" smtClean="0"/>
              <a:t>Etape </a:t>
            </a:r>
            <a:r>
              <a:rPr lang="fr-FR" sz="2400" dirty="0"/>
              <a:t>3 : L’enseignant dit la consigne ; seuls les apprenants font l’action. </a:t>
            </a:r>
          </a:p>
        </p:txBody>
      </p:sp>
      <p:sp>
        <p:nvSpPr>
          <p:cNvPr id="19" name="Rectangle 18"/>
          <p:cNvSpPr/>
          <p:nvPr/>
        </p:nvSpPr>
        <p:spPr>
          <a:xfrm>
            <a:off x="360040" y="5027692"/>
            <a:ext cx="8460432" cy="830997"/>
          </a:xfrm>
          <a:prstGeom prst="rect">
            <a:avLst/>
          </a:prstGeom>
        </p:spPr>
        <p:txBody>
          <a:bodyPr wrap="square">
            <a:spAutoFit/>
          </a:bodyPr>
          <a:lstStyle/>
          <a:p>
            <a:r>
              <a:rPr lang="fr-FR" sz="2400" dirty="0" smtClean="0"/>
              <a:t>- </a:t>
            </a:r>
            <a:r>
              <a:rPr lang="fr-FR" sz="2400" dirty="0"/>
              <a:t>Etape 4 : L’enseignant dit la consigne et demande à un apprenant à la fois de faire l’action. </a:t>
            </a:r>
          </a:p>
        </p:txBody>
      </p:sp>
      <p:sp>
        <p:nvSpPr>
          <p:cNvPr id="20" name="Rectangle 19"/>
          <p:cNvSpPr/>
          <p:nvPr/>
        </p:nvSpPr>
        <p:spPr>
          <a:xfrm>
            <a:off x="360040" y="5694347"/>
            <a:ext cx="8460432" cy="830997"/>
          </a:xfrm>
          <a:prstGeom prst="rect">
            <a:avLst/>
          </a:prstGeom>
        </p:spPr>
        <p:txBody>
          <a:bodyPr wrap="square">
            <a:spAutoFit/>
          </a:bodyPr>
          <a:lstStyle/>
          <a:p>
            <a:r>
              <a:rPr lang="fr-FR" sz="2400" dirty="0"/>
              <a:t>- </a:t>
            </a:r>
            <a:r>
              <a:rPr lang="fr-FR" sz="2400" dirty="0" smtClean="0"/>
              <a:t>Etape </a:t>
            </a:r>
            <a:r>
              <a:rPr lang="fr-FR" sz="2400" dirty="0"/>
              <a:t>5 : Rôles inversés ; les apprenants disent la consigne et l’enseignant fait l’action. </a:t>
            </a:r>
          </a:p>
        </p:txBody>
      </p:sp>
    </p:spTree>
    <p:extLst>
      <p:ext uri="{BB962C8B-B14F-4D97-AF65-F5344CB8AC3E}">
        <p14:creationId xmlns:p14="http://schemas.microsoft.com/office/powerpoint/2010/main" val="14789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484784"/>
            <a:ext cx="8064896" cy="1077218"/>
          </a:xfrm>
          <a:prstGeom prst="rect">
            <a:avLst/>
          </a:prstGeom>
        </p:spPr>
        <p:txBody>
          <a:bodyPr wrap="square">
            <a:spAutoFit/>
          </a:bodyPr>
          <a:lstStyle/>
          <a:p>
            <a:pPr lvl="0" algn="ctr"/>
            <a:r>
              <a:rPr lang="fr-FR" sz="3200" b="1" i="1" dirty="0"/>
              <a:t>Pouvoir mettre en </a:t>
            </a:r>
            <a:r>
              <a:rPr lang="fr-FR" sz="3200" b="1" i="1" dirty="0" smtClean="0"/>
              <a:t>œuvre</a:t>
            </a:r>
          </a:p>
          <a:p>
            <a:pPr lvl="0" algn="ctr"/>
            <a:r>
              <a:rPr lang="fr-FR" sz="3200" b="1" i="1" dirty="0" smtClean="0"/>
              <a:t>une démarche communicationnelle</a:t>
            </a:r>
            <a:endParaRPr lang="fr-FR" sz="3200" b="1" dirty="0"/>
          </a:p>
        </p:txBody>
      </p:sp>
      <p:sp>
        <p:nvSpPr>
          <p:cNvPr id="12" name="Rectangle 11"/>
          <p:cNvSpPr/>
          <p:nvPr/>
        </p:nvSpPr>
        <p:spPr>
          <a:xfrm>
            <a:off x="360040" y="3011468"/>
            <a:ext cx="8460432" cy="1569660"/>
          </a:xfrm>
          <a:prstGeom prst="rect">
            <a:avLst/>
          </a:prstGeom>
        </p:spPr>
        <p:txBody>
          <a:bodyPr wrap="square">
            <a:spAutoFit/>
          </a:bodyPr>
          <a:lstStyle/>
          <a:p>
            <a:r>
              <a:rPr lang="fr-FR" sz="2400" dirty="0" smtClean="0"/>
              <a:t>Les </a:t>
            </a:r>
            <a:r>
              <a:rPr lang="fr-FR" sz="2400" dirty="0"/>
              <a:t>élèves seront rapidement amenés à diriger certains jeux ou moments de séances, créant ainsi des situations de communication non artificielles où l’enseignant pourra se positionner en observateur/régulateur</a:t>
            </a:r>
            <a:r>
              <a:rPr lang="fr-FR" sz="2400" dirty="0" smtClean="0"/>
              <a:t>.</a:t>
            </a:r>
            <a:endParaRPr lang="fr-FR" sz="2400" b="1" dirty="0"/>
          </a:p>
        </p:txBody>
      </p:sp>
    </p:spTree>
    <p:extLst>
      <p:ext uri="{BB962C8B-B14F-4D97-AF65-F5344CB8AC3E}">
        <p14:creationId xmlns:p14="http://schemas.microsoft.com/office/powerpoint/2010/main" val="22683250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484784"/>
            <a:ext cx="8064896" cy="1077218"/>
          </a:xfrm>
          <a:prstGeom prst="rect">
            <a:avLst/>
          </a:prstGeom>
        </p:spPr>
        <p:txBody>
          <a:bodyPr wrap="square">
            <a:spAutoFit/>
          </a:bodyPr>
          <a:lstStyle/>
          <a:p>
            <a:pPr lvl="0" algn="ctr"/>
            <a:r>
              <a:rPr lang="fr-FR" sz="3200" b="1" i="1" dirty="0"/>
              <a:t>Pouvoir </a:t>
            </a:r>
            <a:r>
              <a:rPr lang="fr-FR" sz="3200" b="1" i="1" dirty="0" smtClean="0"/>
              <a:t>développer les aspects culturels liés aux sports et jeux traditionnels</a:t>
            </a:r>
            <a:endParaRPr lang="fr-FR" sz="3200" b="1" dirty="0"/>
          </a:p>
        </p:txBody>
      </p:sp>
      <p:sp>
        <p:nvSpPr>
          <p:cNvPr id="12" name="Rectangle 11"/>
          <p:cNvSpPr/>
          <p:nvPr/>
        </p:nvSpPr>
        <p:spPr>
          <a:xfrm>
            <a:off x="360040" y="3218200"/>
            <a:ext cx="8460432" cy="1938992"/>
          </a:xfrm>
          <a:prstGeom prst="rect">
            <a:avLst/>
          </a:prstGeom>
        </p:spPr>
        <p:txBody>
          <a:bodyPr wrap="square">
            <a:spAutoFit/>
          </a:bodyPr>
          <a:lstStyle/>
          <a:p>
            <a:r>
              <a:rPr lang="fr-FR" sz="2400" dirty="0" smtClean="0"/>
              <a:t>Associer </a:t>
            </a:r>
            <a:r>
              <a:rPr lang="fr-FR" sz="2400" dirty="0"/>
              <a:t>les deux disciplines peut être l’occasion d’élaborer des comparaisons entre les différents jeux traditionnels, voire d’évoquer l’histoire de sports d’origine anglaise.</a:t>
            </a:r>
            <a:endParaRPr lang="fr-FR" sz="2400" b="1" dirty="0"/>
          </a:p>
          <a:p>
            <a:r>
              <a:rPr lang="fr-FR" sz="2400" dirty="0"/>
              <a:t>Ce temps de travail sur différents types de documents s’effectuant alors en classe dans le cadre des horaires de langue vivante</a:t>
            </a:r>
            <a:r>
              <a:rPr lang="fr-FR" sz="2400" dirty="0" smtClean="0"/>
              <a:t>.</a:t>
            </a:r>
            <a:endParaRPr lang="fr-FR" sz="2400" b="1" dirty="0"/>
          </a:p>
        </p:txBody>
      </p:sp>
    </p:spTree>
    <p:extLst>
      <p:ext uri="{BB962C8B-B14F-4D97-AF65-F5344CB8AC3E}">
        <p14:creationId xmlns:p14="http://schemas.microsoft.com/office/powerpoint/2010/main" val="40633933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484784"/>
            <a:ext cx="8064896" cy="1077218"/>
          </a:xfrm>
          <a:prstGeom prst="rect">
            <a:avLst/>
          </a:prstGeom>
        </p:spPr>
        <p:txBody>
          <a:bodyPr wrap="square">
            <a:spAutoFit/>
          </a:bodyPr>
          <a:lstStyle/>
          <a:p>
            <a:pPr lvl="0" algn="ctr"/>
            <a:r>
              <a:rPr lang="fr-FR" sz="3200" b="1" i="1" dirty="0" smtClean="0"/>
              <a:t>Augmenter l’activité des élèves en EPS en optimisant la passation de consignes</a:t>
            </a:r>
            <a:endParaRPr lang="fr-FR" sz="3200" b="1" dirty="0"/>
          </a:p>
        </p:txBody>
      </p:sp>
      <p:sp>
        <p:nvSpPr>
          <p:cNvPr id="12" name="Rectangle 11"/>
          <p:cNvSpPr/>
          <p:nvPr/>
        </p:nvSpPr>
        <p:spPr>
          <a:xfrm>
            <a:off x="360040" y="3218200"/>
            <a:ext cx="8460432" cy="2308324"/>
          </a:xfrm>
          <a:prstGeom prst="rect">
            <a:avLst/>
          </a:prstGeom>
        </p:spPr>
        <p:txBody>
          <a:bodyPr wrap="square">
            <a:spAutoFit/>
          </a:bodyPr>
          <a:lstStyle/>
          <a:p>
            <a:pPr algn="just"/>
            <a:r>
              <a:rPr lang="fr-FR" sz="2400" dirty="0" smtClean="0"/>
              <a:t>L’utilisation </a:t>
            </a:r>
            <a:r>
              <a:rPr lang="fr-FR" sz="2400" dirty="0"/>
              <a:t>de l’anglais lors de la passation de consignes doit amener l’enseignant à préparer soigneusement ce moment particulier (maîtrise du lexique notamment) tout en recherchant à être le plus concis possible. Cela pourra avoir des conséquences bénéfiques sur le temps d’activité des élèves lors des séances d’EPS.</a:t>
            </a:r>
            <a:endParaRPr lang="fr-FR" sz="2400" b="1" dirty="0"/>
          </a:p>
        </p:txBody>
      </p:sp>
    </p:spTree>
    <p:extLst>
      <p:ext uri="{BB962C8B-B14F-4D97-AF65-F5344CB8AC3E}">
        <p14:creationId xmlns:p14="http://schemas.microsoft.com/office/powerpoint/2010/main" val="1235543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484784"/>
            <a:ext cx="8064896" cy="1077218"/>
          </a:xfrm>
          <a:prstGeom prst="rect">
            <a:avLst/>
          </a:prstGeom>
        </p:spPr>
        <p:txBody>
          <a:bodyPr wrap="square">
            <a:spAutoFit/>
          </a:bodyPr>
          <a:lstStyle/>
          <a:p>
            <a:pPr lvl="0" algn="ctr"/>
            <a:r>
              <a:rPr lang="fr-FR" sz="3200" b="1" i="1" dirty="0" smtClean="0"/>
              <a:t>Utiliser les séances d’anglais pour la préparation des séances d’EPS en classe</a:t>
            </a:r>
            <a:endParaRPr lang="fr-FR" sz="3200" b="1" dirty="0"/>
          </a:p>
        </p:txBody>
      </p:sp>
      <p:sp>
        <p:nvSpPr>
          <p:cNvPr id="12" name="Rectangle 11"/>
          <p:cNvSpPr/>
          <p:nvPr/>
        </p:nvSpPr>
        <p:spPr>
          <a:xfrm>
            <a:off x="360040" y="2865125"/>
            <a:ext cx="8460432" cy="2677656"/>
          </a:xfrm>
          <a:prstGeom prst="rect">
            <a:avLst/>
          </a:prstGeom>
        </p:spPr>
        <p:txBody>
          <a:bodyPr wrap="square">
            <a:spAutoFit/>
          </a:bodyPr>
          <a:lstStyle/>
          <a:p>
            <a:r>
              <a:rPr lang="fr-FR" sz="2400" dirty="0" smtClean="0"/>
              <a:t>Le </a:t>
            </a:r>
            <a:r>
              <a:rPr lang="fr-FR" sz="2400" dirty="0"/>
              <a:t>lien créé entre les deux activités doit engendrer de la réciprocité, il ne s’agit pas de sacrifier du temps dans les séances d’EPS au profit de l’anglais mais plutôt de faire cause commune. Ainsi, comme cela a été évoqué pour les aspects culturels, il est tout à fait légitime qu’un temps soit dégagé au sein des séances de langue pour préparer les élèves à l’utilisation de certaines structures ou d’un lexique particulier</a:t>
            </a:r>
            <a:r>
              <a:rPr lang="fr-FR" sz="2400" dirty="0" smtClean="0"/>
              <a:t>.</a:t>
            </a:r>
            <a:endParaRPr lang="fr-FR" sz="2400" b="1" dirty="0"/>
          </a:p>
        </p:txBody>
      </p:sp>
    </p:spTree>
    <p:extLst>
      <p:ext uri="{BB962C8B-B14F-4D97-AF65-F5344CB8AC3E}">
        <p14:creationId xmlns:p14="http://schemas.microsoft.com/office/powerpoint/2010/main" val="34232082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484784"/>
            <a:ext cx="8064896" cy="1077218"/>
          </a:xfrm>
          <a:prstGeom prst="rect">
            <a:avLst/>
          </a:prstGeom>
        </p:spPr>
        <p:txBody>
          <a:bodyPr wrap="square">
            <a:spAutoFit/>
          </a:bodyPr>
          <a:lstStyle/>
          <a:p>
            <a:pPr lvl="0" algn="ctr"/>
            <a:r>
              <a:rPr lang="fr-FR" sz="3200" b="1" i="1" dirty="0" smtClean="0"/>
              <a:t>Permettre un réinvestissement de ces jeux dans les temps de récréation</a:t>
            </a:r>
            <a:endParaRPr lang="fr-FR" sz="3200" b="1" dirty="0"/>
          </a:p>
        </p:txBody>
      </p:sp>
      <p:sp>
        <p:nvSpPr>
          <p:cNvPr id="12" name="Rectangle 11"/>
          <p:cNvSpPr/>
          <p:nvPr/>
        </p:nvSpPr>
        <p:spPr>
          <a:xfrm>
            <a:off x="360040" y="2865125"/>
            <a:ext cx="8460432" cy="1200329"/>
          </a:xfrm>
          <a:prstGeom prst="rect">
            <a:avLst/>
          </a:prstGeom>
        </p:spPr>
        <p:txBody>
          <a:bodyPr wrap="square">
            <a:spAutoFit/>
          </a:bodyPr>
          <a:lstStyle/>
          <a:p>
            <a:pPr algn="just"/>
            <a:r>
              <a:rPr lang="fr-FR" sz="2400" dirty="0" smtClean="0"/>
              <a:t>La </a:t>
            </a:r>
            <a:r>
              <a:rPr lang="fr-FR" sz="2400" dirty="0"/>
              <a:t>présentation de jeux traditionnels et de jeux de cour peut inviter les élèves à jouer dans le temps de récréation et ainsi permettre de nouvelles interactions.</a:t>
            </a:r>
            <a:endParaRPr lang="fr-FR" sz="2400" b="1" dirty="0"/>
          </a:p>
        </p:txBody>
      </p:sp>
    </p:spTree>
    <p:extLst>
      <p:ext uri="{BB962C8B-B14F-4D97-AF65-F5344CB8AC3E}">
        <p14:creationId xmlns:p14="http://schemas.microsoft.com/office/powerpoint/2010/main" val="5837946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484784"/>
            <a:ext cx="8064896" cy="1077218"/>
          </a:xfrm>
          <a:prstGeom prst="rect">
            <a:avLst/>
          </a:prstGeom>
        </p:spPr>
        <p:txBody>
          <a:bodyPr wrap="square">
            <a:spAutoFit/>
          </a:bodyPr>
          <a:lstStyle/>
          <a:p>
            <a:pPr lvl="0" algn="ctr"/>
            <a:r>
              <a:rPr lang="fr-FR" sz="3200" b="1" i="1" dirty="0" smtClean="0"/>
              <a:t>Evaluer les compétences du niveau 1 dans le cadre du contrôle continu</a:t>
            </a:r>
            <a:endParaRPr lang="fr-FR" sz="3200" b="1" dirty="0"/>
          </a:p>
        </p:txBody>
      </p:sp>
      <p:sp>
        <p:nvSpPr>
          <p:cNvPr id="12" name="Rectangle 11"/>
          <p:cNvSpPr/>
          <p:nvPr/>
        </p:nvSpPr>
        <p:spPr>
          <a:xfrm>
            <a:off x="360040" y="2865125"/>
            <a:ext cx="8460432" cy="1569660"/>
          </a:xfrm>
          <a:prstGeom prst="rect">
            <a:avLst/>
          </a:prstGeom>
        </p:spPr>
        <p:txBody>
          <a:bodyPr wrap="square">
            <a:spAutoFit/>
          </a:bodyPr>
          <a:lstStyle/>
          <a:p>
            <a:r>
              <a:rPr lang="fr-FR" sz="2400" dirty="0" smtClean="0"/>
              <a:t>Construire </a:t>
            </a:r>
            <a:r>
              <a:rPr lang="fr-FR" sz="2400" dirty="0"/>
              <a:t>un tableau récapitulatif des compétences et items en anglais abordés pour chaque jeu en partant de celui du document de la </a:t>
            </a:r>
            <a:r>
              <a:rPr lang="fr-FR" sz="2400" dirty="0" smtClean="0"/>
              <a:t>circonscription </a:t>
            </a:r>
            <a:r>
              <a:rPr lang="fr-FR" sz="2400" dirty="0"/>
              <a:t>de </a:t>
            </a:r>
            <a:r>
              <a:rPr lang="fr-FR" sz="2400" dirty="0" smtClean="0"/>
              <a:t>Montauban (Tarn et Garonne, Académie de Toulouse), </a:t>
            </a:r>
            <a:r>
              <a:rPr lang="fr-FR" sz="2400" u="sng" dirty="0" err="1">
                <a:hlinkClick r:id="rId3" action="ppaction://hlinkfile"/>
              </a:rPr>
              <a:t>playgroundgames</a:t>
            </a:r>
            <a:r>
              <a:rPr lang="fr-FR" sz="2400" dirty="0"/>
              <a:t>.</a:t>
            </a:r>
            <a:endParaRPr lang="fr-FR" sz="2400" b="1" dirty="0"/>
          </a:p>
        </p:txBody>
      </p:sp>
    </p:spTree>
    <p:extLst>
      <p:ext uri="{BB962C8B-B14F-4D97-AF65-F5344CB8AC3E}">
        <p14:creationId xmlns:p14="http://schemas.microsoft.com/office/powerpoint/2010/main" val="30124893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2924944"/>
            <a:ext cx="8064896" cy="1107996"/>
          </a:xfrm>
          <a:prstGeom prst="rect">
            <a:avLst/>
          </a:prstGeom>
          <a:solidFill>
            <a:schemeClr val="accent4">
              <a:lumMod val="40000"/>
              <a:lumOff val="60000"/>
            </a:schemeClr>
          </a:solidFill>
        </p:spPr>
        <p:txBody>
          <a:bodyPr wrap="square">
            <a:spAutoFit/>
          </a:bodyPr>
          <a:lstStyle/>
          <a:p>
            <a:pPr lvl="0" algn="ctr"/>
            <a:r>
              <a:rPr lang="fr-FR" sz="6600" b="1" dirty="0"/>
              <a:t>Les écueils à éviter </a:t>
            </a:r>
            <a:r>
              <a:rPr lang="fr-FR" sz="6600" b="1" dirty="0" smtClean="0"/>
              <a:t>:</a:t>
            </a:r>
            <a:endParaRPr lang="fr-FR" sz="6600" b="1" dirty="0"/>
          </a:p>
        </p:txBody>
      </p:sp>
    </p:spTree>
    <p:extLst>
      <p:ext uri="{BB962C8B-B14F-4D97-AF65-F5344CB8AC3E}">
        <p14:creationId xmlns:p14="http://schemas.microsoft.com/office/powerpoint/2010/main" val="24179007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847726"/>
            <a:ext cx="8064896" cy="1077218"/>
          </a:xfrm>
          <a:prstGeom prst="rect">
            <a:avLst/>
          </a:prstGeom>
        </p:spPr>
        <p:txBody>
          <a:bodyPr wrap="square">
            <a:spAutoFit/>
          </a:bodyPr>
          <a:lstStyle/>
          <a:p>
            <a:pPr lvl="0" algn="ctr"/>
            <a:r>
              <a:rPr lang="fr-FR" sz="3200" b="1" i="1" dirty="0" smtClean="0"/>
              <a:t>Diminuer le temps d’activité des élèves lors des séances d’EPS</a:t>
            </a:r>
            <a:endParaRPr lang="fr-FR" sz="3200" b="1" dirty="0"/>
          </a:p>
        </p:txBody>
      </p:sp>
      <p:sp>
        <p:nvSpPr>
          <p:cNvPr id="12" name="Rectangle 11"/>
          <p:cNvSpPr/>
          <p:nvPr/>
        </p:nvSpPr>
        <p:spPr>
          <a:xfrm>
            <a:off x="360040" y="3443516"/>
            <a:ext cx="8460432" cy="1569660"/>
          </a:xfrm>
          <a:prstGeom prst="rect">
            <a:avLst/>
          </a:prstGeom>
        </p:spPr>
        <p:txBody>
          <a:bodyPr wrap="square">
            <a:spAutoFit/>
          </a:bodyPr>
          <a:lstStyle/>
          <a:p>
            <a:r>
              <a:rPr lang="fr-FR" sz="2400" dirty="0" smtClean="0"/>
              <a:t>Il </a:t>
            </a:r>
            <a:r>
              <a:rPr lang="fr-FR" sz="2400" dirty="0"/>
              <a:t>est important de ne pas dénaturer les séances d’EPS, en ayant pour priorité de toujours favoriser l’activité maximale des élèves. Le choix des modules d’apprentissage qui pourront intégrés des notions en anglais est donc primordial</a:t>
            </a:r>
            <a:r>
              <a:rPr lang="fr-FR" sz="2400" dirty="0" smtClean="0"/>
              <a:t>.</a:t>
            </a:r>
            <a:endParaRPr lang="fr-FR" sz="2400" b="1" dirty="0"/>
          </a:p>
        </p:txBody>
      </p:sp>
    </p:spTree>
    <p:extLst>
      <p:ext uri="{BB962C8B-B14F-4D97-AF65-F5344CB8AC3E}">
        <p14:creationId xmlns:p14="http://schemas.microsoft.com/office/powerpoint/2010/main" val="2350024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4" name="Espace réservé du contenu 3"/>
          <p:cNvSpPr>
            <a:spLocks noGrp="1"/>
          </p:cNvSpPr>
          <p:nvPr>
            <p:ph idx="1"/>
          </p:nvPr>
        </p:nvSpPr>
        <p:spPr>
          <a:xfrm>
            <a:off x="899592" y="2852936"/>
            <a:ext cx="7149480" cy="3373835"/>
          </a:xfrm>
        </p:spPr>
        <p:txBody>
          <a:bodyPr>
            <a:normAutofit fontScale="70000" lnSpcReduction="20000"/>
          </a:bodyPr>
          <a:lstStyle/>
          <a:p>
            <a:pPr marL="0" indent="0">
              <a:buNone/>
            </a:pPr>
            <a:r>
              <a:rPr lang="fr-FR" i="1" dirty="0" smtClean="0"/>
              <a:t>« </a:t>
            </a:r>
            <a:r>
              <a:rPr lang="fr-FR" i="1" dirty="0"/>
              <a:t>L’enseignement de l’EPS est une discipline qui se prête particulièrement bien à la pratique d’une langue étrangère. Elle a pour atout majeur de joindre la démonstration, l’exercice, la pratique physique à la verbalisation. Elle est à la fois par la pratique physique, l’aide à la compréhension et la preuve de la compréhension de la langue étrangère ».</a:t>
            </a:r>
            <a:endParaRPr lang="fr-FR" b="1" dirty="0"/>
          </a:p>
          <a:p>
            <a:pPr marL="0" indent="0">
              <a:buNone/>
            </a:pPr>
            <a:r>
              <a:rPr lang="fr-FR" i="1" dirty="0"/>
              <a:t>« L’EPS favorise la verbalisation des élèves en anglais par la richesse des différents rôles propres à chaque activité physique enseignée. En équipe : échanges, coopération et opposition entre joueurs, arbitrage, entraide, parade.»</a:t>
            </a:r>
            <a:endParaRPr lang="fr-FR" b="1" dirty="0"/>
          </a:p>
          <a:p>
            <a:pPr marL="0" indent="0">
              <a:buNone/>
            </a:pPr>
            <a:r>
              <a:rPr lang="fr-FR" dirty="0" smtClean="0"/>
              <a:t>		Jeanine </a:t>
            </a:r>
            <a:r>
              <a:rPr lang="fr-FR" dirty="0"/>
              <a:t>BOUT professeur agrégée d’EPS</a:t>
            </a:r>
            <a:r>
              <a:rPr lang="fr-FR" dirty="0" smtClean="0"/>
              <a:t>.</a:t>
            </a:r>
            <a:endParaRPr lang="fr-FR" b="1" dirty="0"/>
          </a:p>
        </p:txBody>
      </p:sp>
      <p:sp>
        <p:nvSpPr>
          <p:cNvPr id="6" name="Rectangle 5"/>
          <p:cNvSpPr/>
          <p:nvPr/>
        </p:nvSpPr>
        <p:spPr>
          <a:xfrm>
            <a:off x="827584" y="1916832"/>
            <a:ext cx="7214154" cy="646331"/>
          </a:xfrm>
          <a:prstGeom prst="rect">
            <a:avLst/>
          </a:prstGeom>
        </p:spPr>
        <p:txBody>
          <a:bodyPr wrap="none">
            <a:spAutoFit/>
          </a:bodyPr>
          <a:lstStyle/>
          <a:p>
            <a:pPr lvl="0"/>
            <a:r>
              <a:rPr lang="fr-FR" sz="3600" b="1" dirty="0"/>
              <a:t>Pourquoi vouloir lier EPS et Anglais ?</a:t>
            </a:r>
            <a:endParaRPr lang="fr-FR" sz="3600" b="1" dirty="0"/>
          </a:p>
        </p:txBody>
      </p:sp>
    </p:spTree>
    <p:extLst>
      <p:ext uri="{BB962C8B-B14F-4D97-AF65-F5344CB8AC3E}">
        <p14:creationId xmlns:p14="http://schemas.microsoft.com/office/powerpoint/2010/main" val="162010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484784"/>
            <a:ext cx="8064896" cy="1077218"/>
          </a:xfrm>
          <a:prstGeom prst="rect">
            <a:avLst/>
          </a:prstGeom>
        </p:spPr>
        <p:txBody>
          <a:bodyPr wrap="square">
            <a:spAutoFit/>
          </a:bodyPr>
          <a:lstStyle/>
          <a:p>
            <a:pPr lvl="0" algn="ctr"/>
            <a:r>
              <a:rPr lang="fr-FR" sz="3200" b="1" i="1" dirty="0" smtClean="0"/>
              <a:t>Vouloir généraliser la démarche à toutes les activités</a:t>
            </a:r>
            <a:endParaRPr lang="fr-FR" sz="3200" b="1" dirty="0"/>
          </a:p>
        </p:txBody>
      </p:sp>
      <p:sp>
        <p:nvSpPr>
          <p:cNvPr id="12" name="Rectangle 11"/>
          <p:cNvSpPr/>
          <p:nvPr/>
        </p:nvSpPr>
        <p:spPr>
          <a:xfrm>
            <a:off x="360040" y="2865125"/>
            <a:ext cx="8460432" cy="1200329"/>
          </a:xfrm>
          <a:prstGeom prst="rect">
            <a:avLst/>
          </a:prstGeom>
        </p:spPr>
        <p:txBody>
          <a:bodyPr wrap="square">
            <a:spAutoFit/>
          </a:bodyPr>
          <a:lstStyle/>
          <a:p>
            <a:r>
              <a:rPr lang="fr-FR" sz="2400" dirty="0" smtClean="0"/>
              <a:t>Les </a:t>
            </a:r>
            <a:r>
              <a:rPr lang="fr-FR" sz="2400" dirty="0"/>
              <a:t>séances de natation, de part la particularité de la constitution des groupes, et la difficulté à se faire entendre sont peu propices à ce projet comme toutes les activités à encadrement renforcé</a:t>
            </a:r>
            <a:r>
              <a:rPr lang="fr-FR" sz="2400" dirty="0" smtClean="0"/>
              <a:t>.</a:t>
            </a:r>
            <a:endParaRPr lang="fr-FR" sz="2400" b="1" dirty="0"/>
          </a:p>
        </p:txBody>
      </p:sp>
      <p:sp>
        <p:nvSpPr>
          <p:cNvPr id="11" name="ZoneTexte 10"/>
          <p:cNvSpPr txBox="1"/>
          <p:nvPr/>
        </p:nvSpPr>
        <p:spPr>
          <a:xfrm>
            <a:off x="611560" y="4514344"/>
            <a:ext cx="7992888"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t>Pour certaines activités physiques la sécurité impose une consigne explicite et comprise de tous.</a:t>
            </a:r>
            <a:endParaRPr lang="fr-FR" sz="2400" b="1" dirty="0"/>
          </a:p>
        </p:txBody>
      </p:sp>
    </p:spTree>
    <p:extLst>
      <p:ext uri="{BB962C8B-B14F-4D97-AF65-F5344CB8AC3E}">
        <p14:creationId xmlns:p14="http://schemas.microsoft.com/office/powerpoint/2010/main" val="24778435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2924944"/>
            <a:ext cx="8064896" cy="2123658"/>
          </a:xfrm>
          <a:prstGeom prst="rect">
            <a:avLst/>
          </a:prstGeom>
          <a:solidFill>
            <a:schemeClr val="accent4">
              <a:lumMod val="40000"/>
              <a:lumOff val="60000"/>
            </a:schemeClr>
          </a:solidFill>
        </p:spPr>
        <p:txBody>
          <a:bodyPr wrap="square">
            <a:spAutoFit/>
          </a:bodyPr>
          <a:lstStyle/>
          <a:p>
            <a:pPr lvl="0" algn="ctr"/>
            <a:r>
              <a:rPr lang="fr-FR" sz="6600" b="1" dirty="0"/>
              <a:t>Les </a:t>
            </a:r>
            <a:r>
              <a:rPr lang="fr-FR" sz="6600" b="1" dirty="0" smtClean="0"/>
              <a:t>problèmes posés à l’enseignant :</a:t>
            </a:r>
            <a:endParaRPr lang="fr-FR" sz="6600" b="1" dirty="0"/>
          </a:p>
        </p:txBody>
      </p:sp>
    </p:spTree>
    <p:extLst>
      <p:ext uri="{BB962C8B-B14F-4D97-AF65-F5344CB8AC3E}">
        <p14:creationId xmlns:p14="http://schemas.microsoft.com/office/powerpoint/2010/main" val="22465562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847726"/>
            <a:ext cx="8064896" cy="1077218"/>
          </a:xfrm>
          <a:prstGeom prst="rect">
            <a:avLst/>
          </a:prstGeom>
        </p:spPr>
        <p:txBody>
          <a:bodyPr wrap="square">
            <a:spAutoFit/>
          </a:bodyPr>
          <a:lstStyle/>
          <a:p>
            <a:pPr lvl="0" algn="ctr"/>
            <a:r>
              <a:rPr lang="fr-FR" sz="3200" b="1" i="1" dirty="0" smtClean="0"/>
              <a:t>Connaître le lexique des consignes, le mémoriser</a:t>
            </a:r>
            <a:endParaRPr lang="fr-FR" sz="3200" b="1" dirty="0"/>
          </a:p>
        </p:txBody>
      </p:sp>
      <p:sp>
        <p:nvSpPr>
          <p:cNvPr id="12" name="Rectangle 11"/>
          <p:cNvSpPr/>
          <p:nvPr/>
        </p:nvSpPr>
        <p:spPr>
          <a:xfrm>
            <a:off x="360040" y="5253007"/>
            <a:ext cx="8460432"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b="1" dirty="0">
                <a:solidFill>
                  <a:schemeClr val="dk1"/>
                </a:solidFill>
              </a:rPr>
              <a:t>Plusieurs </a:t>
            </a:r>
            <a:r>
              <a:rPr lang="fr-FR" sz="2400" b="1" dirty="0">
                <a:solidFill>
                  <a:schemeClr val="dk1"/>
                </a:solidFill>
              </a:rPr>
              <a:t>circonscriptions ont élaboré des répertoires de consignes utiles pour animer les séances d’EPS en anglais. Vous trouver ces ressources en fin de document</a:t>
            </a:r>
            <a:r>
              <a:rPr lang="fr-FR" sz="2400" b="1" dirty="0">
                <a:solidFill>
                  <a:schemeClr val="dk1"/>
                </a:solidFill>
              </a:rPr>
              <a:t>.</a:t>
            </a:r>
            <a:endParaRPr lang="fr-FR" sz="2400" b="1" dirty="0">
              <a:solidFill>
                <a:schemeClr val="dk1"/>
              </a:solidFill>
            </a:endParaRPr>
          </a:p>
        </p:txBody>
      </p:sp>
      <p:sp>
        <p:nvSpPr>
          <p:cNvPr id="11" name="ZoneTexte 10"/>
          <p:cNvSpPr txBox="1"/>
          <p:nvPr/>
        </p:nvSpPr>
        <p:spPr>
          <a:xfrm>
            <a:off x="360040" y="3002176"/>
            <a:ext cx="8460432" cy="1938992"/>
          </a:xfrm>
          <a:prstGeom prst="rect">
            <a:avLst/>
          </a:prstGeom>
          <a:solidFill>
            <a:schemeClr val="bg1"/>
          </a:solidFill>
          <a:ln>
            <a:solidFill>
              <a:schemeClr val="bg1"/>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solidFill>
                  <a:schemeClr val="tx1"/>
                </a:solidFill>
              </a:rPr>
              <a:t>Travailler la prononciation.</a:t>
            </a:r>
          </a:p>
          <a:p>
            <a:r>
              <a:rPr lang="fr-FR" sz="2400" dirty="0">
                <a:solidFill>
                  <a:schemeClr val="tx1"/>
                </a:solidFill>
              </a:rPr>
              <a:t>L’utilisation </a:t>
            </a:r>
            <a:r>
              <a:rPr lang="fr-FR" sz="2400" dirty="0">
                <a:solidFill>
                  <a:schemeClr val="tx1"/>
                </a:solidFill>
              </a:rPr>
              <a:t>de logiciels (comme </a:t>
            </a:r>
            <a:r>
              <a:rPr lang="fr-FR" sz="2400" dirty="0" err="1">
                <a:solidFill>
                  <a:schemeClr val="tx1"/>
                </a:solidFill>
              </a:rPr>
              <a:t>OpenOfficeVOx</a:t>
            </a:r>
            <a:r>
              <a:rPr lang="fr-FR" sz="2400" dirty="0">
                <a:solidFill>
                  <a:schemeClr val="tx1"/>
                </a:solidFill>
              </a:rPr>
              <a:t>)  </a:t>
            </a:r>
            <a:r>
              <a:rPr lang="fr-FR" sz="2400" dirty="0">
                <a:solidFill>
                  <a:schemeClr val="tx1"/>
                </a:solidFill>
              </a:rPr>
              <a:t>peut aider à travailler la prononciation des différentes structures évoquées précédemment</a:t>
            </a:r>
            <a:r>
              <a:rPr lang="fr-FR" sz="2400" dirty="0">
                <a:solidFill>
                  <a:schemeClr val="tx1"/>
                </a:solidFill>
              </a:rPr>
              <a:t>. Il existe aussi </a:t>
            </a:r>
            <a:r>
              <a:rPr lang="fr-FR" sz="2400" dirty="0">
                <a:solidFill>
                  <a:schemeClr val="tx1"/>
                </a:solidFill>
              </a:rPr>
              <a:t>de nombreux dictionnaires en ligne </a:t>
            </a:r>
            <a:r>
              <a:rPr lang="fr-FR" sz="2400" dirty="0">
                <a:solidFill>
                  <a:schemeClr val="tx1"/>
                </a:solidFill>
              </a:rPr>
              <a:t>proposant </a:t>
            </a:r>
            <a:r>
              <a:rPr lang="fr-FR" sz="2400" dirty="0">
                <a:solidFill>
                  <a:schemeClr val="tx1"/>
                </a:solidFill>
              </a:rPr>
              <a:t>des extraits sonores</a:t>
            </a:r>
            <a:r>
              <a:rPr lang="fr-FR" sz="2400" dirty="0">
                <a:solidFill>
                  <a:schemeClr val="tx1"/>
                </a:solidFill>
              </a:rPr>
              <a:t>.</a:t>
            </a:r>
            <a:endParaRPr lang="fr-FR" sz="2400" dirty="0">
              <a:solidFill>
                <a:schemeClr val="tx1"/>
              </a:solidFill>
            </a:endParaRPr>
          </a:p>
        </p:txBody>
      </p:sp>
    </p:spTree>
    <p:extLst>
      <p:ext uri="{BB962C8B-B14F-4D97-AF65-F5344CB8AC3E}">
        <p14:creationId xmlns:p14="http://schemas.microsoft.com/office/powerpoint/2010/main" val="22462980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484784"/>
            <a:ext cx="8064896" cy="954107"/>
          </a:xfrm>
          <a:prstGeom prst="rect">
            <a:avLst/>
          </a:prstGeom>
        </p:spPr>
        <p:txBody>
          <a:bodyPr wrap="square">
            <a:spAutoFit/>
          </a:bodyPr>
          <a:lstStyle/>
          <a:p>
            <a:pPr lvl="0" algn="ctr"/>
            <a:r>
              <a:rPr lang="fr-FR" sz="2800" b="1" i="1" dirty="0" smtClean="0"/>
              <a:t>Disposer de ressources: matériel (</a:t>
            </a:r>
            <a:r>
              <a:rPr lang="fr-FR" sz="2800" b="1" i="1" dirty="0" err="1" smtClean="0"/>
              <a:t>flashcards</a:t>
            </a:r>
            <a:r>
              <a:rPr lang="fr-FR" sz="2800" b="1" i="1" dirty="0" smtClean="0"/>
              <a:t>…), répertoire de jeux, </a:t>
            </a:r>
            <a:r>
              <a:rPr lang="fr-FR" sz="2800" b="1" i="1" dirty="0" err="1" smtClean="0"/>
              <a:t>deciding</a:t>
            </a:r>
            <a:r>
              <a:rPr lang="fr-FR" sz="2800" b="1" i="1" dirty="0" smtClean="0"/>
              <a:t> </a:t>
            </a:r>
            <a:r>
              <a:rPr lang="fr-FR" sz="2800" b="1" i="1" dirty="0" err="1" smtClean="0"/>
              <a:t>games</a:t>
            </a:r>
            <a:r>
              <a:rPr lang="fr-FR" sz="2800" b="1" i="1" dirty="0" smtClean="0"/>
              <a:t>…</a:t>
            </a:r>
            <a:endParaRPr lang="fr-FR" sz="2800" b="1" dirty="0"/>
          </a:p>
        </p:txBody>
      </p:sp>
      <p:sp>
        <p:nvSpPr>
          <p:cNvPr id="12" name="Rectangle 11"/>
          <p:cNvSpPr/>
          <p:nvPr/>
        </p:nvSpPr>
        <p:spPr>
          <a:xfrm>
            <a:off x="360040" y="3174067"/>
            <a:ext cx="8460432" cy="1200329"/>
          </a:xfrm>
          <a:prstGeom prst="rect">
            <a:avLst/>
          </a:prstGeom>
          <a:solidFill>
            <a:schemeClr val="bg1"/>
          </a:solidFill>
        </p:spPr>
        <p:txBody>
          <a:bodyPr wrap="square">
            <a:spAutoFit/>
          </a:bodyPr>
          <a:lstStyle/>
          <a:p>
            <a:r>
              <a:rPr lang="fr-FR" sz="2400" b="1" dirty="0" smtClean="0"/>
              <a:t>L’exemple du projet départemental EPS 78 </a:t>
            </a:r>
            <a:r>
              <a:rPr lang="fr-FR" sz="2400" b="1" dirty="0" err="1" smtClean="0"/>
              <a:t>Ryder</a:t>
            </a:r>
            <a:r>
              <a:rPr lang="fr-FR" sz="2400" b="1" dirty="0" smtClean="0"/>
              <a:t> </a:t>
            </a:r>
            <a:r>
              <a:rPr lang="fr-FR" sz="2400" b="1" dirty="0" err="1" smtClean="0"/>
              <a:t>Cup</a:t>
            </a:r>
            <a:endParaRPr lang="fr-FR" sz="2400" b="1" dirty="0" smtClean="0"/>
          </a:p>
          <a:p>
            <a:r>
              <a:rPr lang="fr-FR" sz="2400" dirty="0" smtClean="0"/>
              <a:t>Mon carnet de golf cycle 3 : apprendre sur le parcours de la </a:t>
            </a:r>
            <a:r>
              <a:rPr lang="fr-FR" sz="2400" dirty="0" err="1" smtClean="0"/>
              <a:t>Ryder</a:t>
            </a:r>
            <a:r>
              <a:rPr lang="fr-FR" sz="2400" dirty="0" smtClean="0"/>
              <a:t> </a:t>
            </a:r>
            <a:r>
              <a:rPr lang="fr-FR" sz="2400" dirty="0" err="1" smtClean="0"/>
              <a:t>Cup</a:t>
            </a:r>
            <a:r>
              <a:rPr lang="fr-FR" sz="2400" dirty="0" smtClean="0"/>
              <a:t> 2018</a:t>
            </a:r>
            <a:endParaRPr lang="fr-FR" sz="2400" b="1" dirty="0"/>
          </a:p>
        </p:txBody>
      </p:sp>
      <p:sp>
        <p:nvSpPr>
          <p:cNvPr id="11" name="ZoneTexte 10"/>
          <p:cNvSpPr txBox="1"/>
          <p:nvPr/>
        </p:nvSpPr>
        <p:spPr>
          <a:xfrm>
            <a:off x="611560" y="4514344"/>
            <a:ext cx="7992888"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0" algn="ctr"/>
            <a:r>
              <a:rPr lang="fr-FR" sz="2400" b="1" i="1" dirty="0"/>
              <a:t>Ne pas commettre d’erreurs dans le choix des mots ;</a:t>
            </a:r>
          </a:p>
          <a:p>
            <a:pPr algn="ctr"/>
            <a:r>
              <a:rPr lang="fr-FR" sz="2400" dirty="0"/>
              <a:t> </a:t>
            </a:r>
            <a:endParaRPr lang="fr-FR" sz="2400" b="1" dirty="0"/>
          </a:p>
          <a:p>
            <a:pPr lvl="0" algn="ctr"/>
            <a:r>
              <a:rPr lang="fr-FR" sz="2400" b="1" i="1" dirty="0"/>
              <a:t>Choisir les modules adaptés à cette </a:t>
            </a:r>
            <a:r>
              <a:rPr lang="fr-FR" sz="2400" b="1" i="1" dirty="0" smtClean="0"/>
              <a:t>démarche</a:t>
            </a:r>
            <a:r>
              <a:rPr lang="fr-FR" sz="2400" dirty="0"/>
              <a:t> </a:t>
            </a:r>
            <a:endParaRPr lang="fr-FR" sz="2400" b="1" dirty="0"/>
          </a:p>
        </p:txBody>
      </p:sp>
    </p:spTree>
    <p:extLst>
      <p:ext uri="{BB962C8B-B14F-4D97-AF65-F5344CB8AC3E}">
        <p14:creationId xmlns:p14="http://schemas.microsoft.com/office/powerpoint/2010/main" val="9037122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683568" y="2632844"/>
            <a:ext cx="8064896" cy="2308324"/>
          </a:xfrm>
          <a:prstGeom prst="rect">
            <a:avLst/>
          </a:prstGeom>
          <a:solidFill>
            <a:schemeClr val="accent4">
              <a:lumMod val="40000"/>
              <a:lumOff val="60000"/>
            </a:schemeClr>
          </a:solidFill>
        </p:spPr>
        <p:txBody>
          <a:bodyPr wrap="square">
            <a:spAutoFit/>
          </a:bodyPr>
          <a:lstStyle/>
          <a:p>
            <a:pPr algn="ctr"/>
            <a:r>
              <a:rPr lang="fr-FR" sz="4800" b="1" dirty="0"/>
              <a:t>Quelles phases des séances d’EPS se prêtent le mieux à cette démarche </a:t>
            </a:r>
            <a:r>
              <a:rPr lang="fr-FR" sz="4800" b="1" dirty="0" smtClean="0"/>
              <a:t>?</a:t>
            </a:r>
            <a:endParaRPr lang="fr-FR" sz="4800" b="1" dirty="0"/>
          </a:p>
        </p:txBody>
      </p:sp>
    </p:spTree>
    <p:extLst>
      <p:ext uri="{BB962C8B-B14F-4D97-AF65-F5344CB8AC3E}">
        <p14:creationId xmlns:p14="http://schemas.microsoft.com/office/powerpoint/2010/main" val="30857133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484784"/>
            <a:ext cx="8064896" cy="1077218"/>
          </a:xfrm>
          <a:prstGeom prst="rect">
            <a:avLst/>
          </a:prstGeom>
        </p:spPr>
        <p:txBody>
          <a:bodyPr wrap="square">
            <a:spAutoFit/>
          </a:bodyPr>
          <a:lstStyle/>
          <a:p>
            <a:pPr lvl="0" algn="ctr"/>
            <a:r>
              <a:rPr lang="fr-FR" sz="3200" b="1" i="1" dirty="0" smtClean="0"/>
              <a:t>Les phases se prêtant le mieux à l’usage de la langue vivante sont:</a:t>
            </a:r>
            <a:endParaRPr lang="fr-FR" sz="3200" b="1" dirty="0"/>
          </a:p>
        </p:txBody>
      </p:sp>
      <p:sp>
        <p:nvSpPr>
          <p:cNvPr id="12" name="Rectangle 11"/>
          <p:cNvSpPr/>
          <p:nvPr/>
        </p:nvSpPr>
        <p:spPr>
          <a:xfrm>
            <a:off x="360040" y="2865125"/>
            <a:ext cx="8460432" cy="1938992"/>
          </a:xfrm>
          <a:prstGeom prst="rect">
            <a:avLst/>
          </a:prstGeom>
        </p:spPr>
        <p:txBody>
          <a:bodyPr wrap="square">
            <a:spAutoFit/>
          </a:bodyPr>
          <a:lstStyle/>
          <a:p>
            <a:pPr lvl="0"/>
            <a:r>
              <a:rPr lang="fr-FR" sz="2400" b="1" i="1" dirty="0"/>
              <a:t>Echauffement</a:t>
            </a:r>
          </a:p>
          <a:p>
            <a:pPr lvl="0"/>
            <a:r>
              <a:rPr lang="fr-FR" sz="2400" b="1" i="1" dirty="0"/>
              <a:t>Passation de consignes</a:t>
            </a:r>
          </a:p>
          <a:p>
            <a:pPr lvl="0"/>
            <a:r>
              <a:rPr lang="fr-FR" sz="2400" b="1" i="1" dirty="0"/>
              <a:t>Certaines activités elles-mêmes : orientation, jeux traditionnels, rondes…</a:t>
            </a:r>
          </a:p>
          <a:p>
            <a:r>
              <a:rPr lang="fr-FR" sz="2400" b="1" dirty="0"/>
              <a:t> </a:t>
            </a:r>
          </a:p>
        </p:txBody>
      </p:sp>
      <p:sp>
        <p:nvSpPr>
          <p:cNvPr id="11" name="ZoneTexte 10"/>
          <p:cNvSpPr txBox="1"/>
          <p:nvPr/>
        </p:nvSpPr>
        <p:spPr>
          <a:xfrm>
            <a:off x="611560" y="4974267"/>
            <a:ext cx="7992888"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smtClean="0"/>
              <a:t>Rappel : Pour </a:t>
            </a:r>
            <a:r>
              <a:rPr lang="fr-FR" sz="2400" dirty="0"/>
              <a:t>certaines activités physiques la sécurité impose une consigne explicite et comprise de tous.</a:t>
            </a:r>
            <a:endParaRPr lang="fr-FR" sz="2400" b="1" dirty="0"/>
          </a:p>
        </p:txBody>
      </p:sp>
    </p:spTree>
    <p:extLst>
      <p:ext uri="{BB962C8B-B14F-4D97-AF65-F5344CB8AC3E}">
        <p14:creationId xmlns:p14="http://schemas.microsoft.com/office/powerpoint/2010/main" val="22385149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683568" y="2632844"/>
            <a:ext cx="8064896" cy="1569660"/>
          </a:xfrm>
          <a:prstGeom prst="rect">
            <a:avLst/>
          </a:prstGeom>
          <a:solidFill>
            <a:schemeClr val="accent4">
              <a:lumMod val="40000"/>
              <a:lumOff val="60000"/>
            </a:schemeClr>
          </a:solidFill>
        </p:spPr>
        <p:txBody>
          <a:bodyPr wrap="square">
            <a:spAutoFit/>
          </a:bodyPr>
          <a:lstStyle/>
          <a:p>
            <a:pPr algn="ctr"/>
            <a:r>
              <a:rPr lang="fr-FR" sz="4800" b="1" dirty="0" smtClean="0"/>
              <a:t>Mener une première séance d’EPS en langue Vivante</a:t>
            </a:r>
            <a:endParaRPr lang="fr-FR" sz="4800" b="1" dirty="0"/>
          </a:p>
        </p:txBody>
      </p:sp>
    </p:spTree>
    <p:extLst>
      <p:ext uri="{BB962C8B-B14F-4D97-AF65-F5344CB8AC3E}">
        <p14:creationId xmlns:p14="http://schemas.microsoft.com/office/powerpoint/2010/main" val="24585378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755576" y="1484784"/>
            <a:ext cx="8064896" cy="584775"/>
          </a:xfrm>
          <a:prstGeom prst="rect">
            <a:avLst/>
          </a:prstGeom>
        </p:spPr>
        <p:txBody>
          <a:bodyPr wrap="square">
            <a:spAutoFit/>
          </a:bodyPr>
          <a:lstStyle/>
          <a:p>
            <a:pPr lvl="0" algn="ctr"/>
            <a:r>
              <a:rPr lang="fr-FR" sz="3200" b="1" i="1" dirty="0" smtClean="0"/>
              <a:t>Que faut-il avoir préparé ?</a:t>
            </a:r>
            <a:endParaRPr lang="fr-FR" sz="3200" b="1" dirty="0"/>
          </a:p>
        </p:txBody>
      </p:sp>
      <p:sp>
        <p:nvSpPr>
          <p:cNvPr id="12" name="Rectangle 11"/>
          <p:cNvSpPr/>
          <p:nvPr/>
        </p:nvSpPr>
        <p:spPr>
          <a:xfrm>
            <a:off x="360040" y="2132856"/>
            <a:ext cx="8460432" cy="1200329"/>
          </a:xfrm>
          <a:prstGeom prst="rect">
            <a:avLst/>
          </a:prstGeom>
        </p:spPr>
        <p:txBody>
          <a:bodyPr wrap="square">
            <a:spAutoFit/>
          </a:bodyPr>
          <a:lstStyle/>
          <a:p>
            <a:r>
              <a:rPr lang="fr-FR" sz="2400" dirty="0" smtClean="0"/>
              <a:t>Mémoriser </a:t>
            </a:r>
            <a:r>
              <a:rPr lang="fr-FR" sz="2400" dirty="0"/>
              <a:t>le lexique spécifique et s’entraîner à sa prononciation.</a:t>
            </a:r>
            <a:endParaRPr lang="fr-FR" sz="2400" b="1" dirty="0"/>
          </a:p>
          <a:p>
            <a:r>
              <a:rPr lang="fr-FR" sz="2400" dirty="0"/>
              <a:t>Réaliser une fiche aide-mémoire.</a:t>
            </a:r>
            <a:endParaRPr lang="fr-FR" sz="2400" b="1" dirty="0"/>
          </a:p>
          <a:p>
            <a:r>
              <a:rPr lang="fr-FR" sz="2400" dirty="0"/>
              <a:t>Préparer des </a:t>
            </a:r>
            <a:r>
              <a:rPr lang="fr-FR" sz="2400" dirty="0" err="1"/>
              <a:t>flashcards</a:t>
            </a:r>
            <a:r>
              <a:rPr lang="fr-FR" sz="2400" dirty="0"/>
              <a:t> si besoin</a:t>
            </a:r>
            <a:r>
              <a:rPr lang="fr-FR" sz="2400" dirty="0" smtClean="0"/>
              <a:t>.</a:t>
            </a:r>
            <a:endParaRPr lang="fr-FR" sz="2400" b="1" dirty="0"/>
          </a:p>
        </p:txBody>
      </p:sp>
      <p:sp>
        <p:nvSpPr>
          <p:cNvPr id="13" name="Rectangle 12"/>
          <p:cNvSpPr/>
          <p:nvPr/>
        </p:nvSpPr>
        <p:spPr>
          <a:xfrm>
            <a:off x="755576" y="3645024"/>
            <a:ext cx="8064896" cy="584775"/>
          </a:xfrm>
          <a:prstGeom prst="rect">
            <a:avLst/>
          </a:prstGeom>
        </p:spPr>
        <p:txBody>
          <a:bodyPr wrap="square">
            <a:spAutoFit/>
          </a:bodyPr>
          <a:lstStyle/>
          <a:p>
            <a:pPr lvl="0" algn="ctr"/>
            <a:r>
              <a:rPr lang="fr-FR" sz="3200" b="1" i="1" dirty="0" smtClean="0"/>
              <a:t>Quelques idées d’activités pour démarrer :</a:t>
            </a:r>
            <a:endParaRPr lang="fr-FR" sz="3200" b="1" dirty="0"/>
          </a:p>
        </p:txBody>
      </p:sp>
      <p:sp>
        <p:nvSpPr>
          <p:cNvPr id="14" name="Rectangle 13"/>
          <p:cNvSpPr/>
          <p:nvPr/>
        </p:nvSpPr>
        <p:spPr>
          <a:xfrm>
            <a:off x="360040" y="4325614"/>
            <a:ext cx="8460432" cy="1200329"/>
          </a:xfrm>
          <a:prstGeom prst="rect">
            <a:avLst/>
          </a:prstGeom>
        </p:spPr>
        <p:txBody>
          <a:bodyPr wrap="square">
            <a:spAutoFit/>
          </a:bodyPr>
          <a:lstStyle/>
          <a:p>
            <a:r>
              <a:rPr lang="fr-FR" sz="2400" dirty="0" smtClean="0"/>
              <a:t>Organiser </a:t>
            </a:r>
            <a:r>
              <a:rPr lang="fr-FR" sz="2400" dirty="0"/>
              <a:t>un échauffement en anglais.</a:t>
            </a:r>
            <a:endParaRPr lang="fr-FR" sz="2400" b="1" dirty="0"/>
          </a:p>
          <a:p>
            <a:r>
              <a:rPr lang="fr-FR" sz="2400" dirty="0" smtClean="0"/>
              <a:t>Découvrir </a:t>
            </a:r>
            <a:r>
              <a:rPr lang="fr-FR" sz="2400" dirty="0"/>
              <a:t>et pratiquer un jeu traditionnel ou un jeu de cour.</a:t>
            </a:r>
            <a:endParaRPr lang="fr-FR" sz="2400" b="1" dirty="0"/>
          </a:p>
          <a:p>
            <a:r>
              <a:rPr lang="fr-FR" sz="2400" dirty="0" smtClean="0"/>
              <a:t>Animer </a:t>
            </a:r>
            <a:r>
              <a:rPr lang="fr-FR" sz="2400" dirty="0"/>
              <a:t>une séance d’expression corporelle.</a:t>
            </a:r>
            <a:endParaRPr lang="fr-FR" sz="2400" b="1" dirty="0"/>
          </a:p>
        </p:txBody>
      </p:sp>
    </p:spTree>
    <p:extLst>
      <p:ext uri="{BB962C8B-B14F-4D97-AF65-F5344CB8AC3E}">
        <p14:creationId xmlns:p14="http://schemas.microsoft.com/office/powerpoint/2010/main" val="37201653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360040" y="2003356"/>
            <a:ext cx="8460432" cy="523220"/>
          </a:xfrm>
          <a:prstGeom prst="rect">
            <a:avLst/>
          </a:prstGeom>
        </p:spPr>
        <p:txBody>
          <a:bodyPr wrap="square">
            <a:spAutoFit/>
          </a:bodyPr>
          <a:lstStyle/>
          <a:p>
            <a:pPr lvl="0" algn="ctr"/>
            <a:r>
              <a:rPr lang="fr-FR" sz="2800" b="1" i="1" dirty="0" smtClean="0"/>
              <a:t>Comment évoquer cette nouveauté avec les élèves?</a:t>
            </a:r>
            <a:endParaRPr lang="fr-FR" sz="2800" b="1" dirty="0"/>
          </a:p>
        </p:txBody>
      </p:sp>
      <p:sp>
        <p:nvSpPr>
          <p:cNvPr id="12" name="Rectangle 11"/>
          <p:cNvSpPr/>
          <p:nvPr/>
        </p:nvSpPr>
        <p:spPr>
          <a:xfrm>
            <a:off x="360040" y="2651428"/>
            <a:ext cx="8460432" cy="1569660"/>
          </a:xfrm>
          <a:prstGeom prst="rect">
            <a:avLst/>
          </a:prstGeom>
        </p:spPr>
        <p:txBody>
          <a:bodyPr wrap="square">
            <a:spAutoFit/>
          </a:bodyPr>
          <a:lstStyle/>
          <a:p>
            <a:r>
              <a:rPr lang="fr-FR" sz="2400" dirty="0" smtClean="0"/>
              <a:t>Une </a:t>
            </a:r>
            <a:r>
              <a:rPr lang="fr-FR" sz="2400" dirty="0"/>
              <a:t>préparation en classe est nécessaire avant le début de la mise en place. L’enseignant peut choisir de créer un personnage en utilisant éventuellement un accessoire symbolisant la langue anglaise.</a:t>
            </a:r>
            <a:endParaRPr lang="fr-FR" sz="2400" b="1" dirty="0"/>
          </a:p>
        </p:txBody>
      </p:sp>
    </p:spTree>
    <p:extLst>
      <p:ext uri="{BB962C8B-B14F-4D97-AF65-F5344CB8AC3E}">
        <p14:creationId xmlns:p14="http://schemas.microsoft.com/office/powerpoint/2010/main" val="33284203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360040" y="2003356"/>
            <a:ext cx="8460432" cy="523220"/>
          </a:xfrm>
          <a:prstGeom prst="rect">
            <a:avLst/>
          </a:prstGeom>
        </p:spPr>
        <p:txBody>
          <a:bodyPr wrap="square">
            <a:spAutoFit/>
          </a:bodyPr>
          <a:lstStyle/>
          <a:p>
            <a:pPr lvl="0" algn="ctr"/>
            <a:r>
              <a:rPr lang="fr-FR" sz="2800" b="1" i="1" dirty="0" smtClean="0"/>
              <a:t>Quelques conseils simples</a:t>
            </a:r>
            <a:endParaRPr lang="fr-FR" sz="2800" b="1" dirty="0"/>
          </a:p>
        </p:txBody>
      </p:sp>
      <p:sp>
        <p:nvSpPr>
          <p:cNvPr id="12" name="Rectangle 11"/>
          <p:cNvSpPr/>
          <p:nvPr/>
        </p:nvSpPr>
        <p:spPr>
          <a:xfrm>
            <a:off x="360040" y="2651428"/>
            <a:ext cx="8460432" cy="3046988"/>
          </a:xfrm>
          <a:prstGeom prst="rect">
            <a:avLst/>
          </a:prstGeom>
        </p:spPr>
        <p:txBody>
          <a:bodyPr wrap="square">
            <a:spAutoFit/>
          </a:bodyPr>
          <a:lstStyle/>
          <a:p>
            <a:r>
              <a:rPr lang="fr-FR" sz="2400" dirty="0" smtClean="0"/>
              <a:t>- </a:t>
            </a:r>
            <a:r>
              <a:rPr lang="fr-FR" sz="2400" dirty="0"/>
              <a:t>Faire confiance au pouvoir de la communication non verbal pour se faire comprendre, utiliser le corps, être expressif.</a:t>
            </a:r>
            <a:endParaRPr lang="fr-FR" sz="2400" b="1" dirty="0"/>
          </a:p>
          <a:p>
            <a:r>
              <a:rPr lang="fr-FR" sz="2400" dirty="0"/>
              <a:t>- Ne pas systématiser l’emploi d’un vocabulaire si l’on doute de sa prononciation.</a:t>
            </a:r>
            <a:endParaRPr lang="fr-FR" sz="2400" b="1" dirty="0"/>
          </a:p>
          <a:p>
            <a:r>
              <a:rPr lang="fr-FR" sz="2400" dirty="0"/>
              <a:t>- Lors des premières séances, l’enseignant donne la consigne en anglais et montre ce que doit réaliser chaque élève en même temps. Ensuite un élève pourra jouer le rôle de l’enseignant en respectant le même principe.</a:t>
            </a:r>
            <a:endParaRPr lang="fr-FR" sz="2400" b="1" dirty="0"/>
          </a:p>
        </p:txBody>
      </p:sp>
    </p:spTree>
    <p:extLst>
      <p:ext uri="{BB962C8B-B14F-4D97-AF65-F5344CB8AC3E}">
        <p14:creationId xmlns:p14="http://schemas.microsoft.com/office/powerpoint/2010/main" val="3506529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21" name="Espace réservé du contenu 2"/>
          <p:cNvSpPr txBox="1">
            <a:spLocks/>
          </p:cNvSpPr>
          <p:nvPr/>
        </p:nvSpPr>
        <p:spPr>
          <a:xfrm>
            <a:off x="539552" y="2132856"/>
            <a:ext cx="8229600" cy="2448272"/>
          </a:xfrm>
          <a:prstGeom prst="rect">
            <a:avLst/>
          </a:prstGeom>
          <a:solidFill>
            <a:schemeClr val="accent4">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fr-FR" sz="6600" dirty="0" smtClean="0"/>
              <a:t>Qu’en disent les programmes?</a:t>
            </a:r>
            <a:endParaRPr lang="fr-FR" sz="6600" dirty="0"/>
          </a:p>
        </p:txBody>
      </p:sp>
    </p:spTree>
    <p:extLst>
      <p:ext uri="{BB962C8B-B14F-4D97-AF65-F5344CB8AC3E}">
        <p14:creationId xmlns:p14="http://schemas.microsoft.com/office/powerpoint/2010/main" val="5755829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683568" y="2632844"/>
            <a:ext cx="8064896" cy="1569660"/>
          </a:xfrm>
          <a:prstGeom prst="rect">
            <a:avLst/>
          </a:prstGeom>
          <a:solidFill>
            <a:schemeClr val="accent4">
              <a:lumMod val="40000"/>
              <a:lumOff val="60000"/>
            </a:schemeClr>
          </a:solidFill>
        </p:spPr>
        <p:txBody>
          <a:bodyPr wrap="square">
            <a:spAutoFit/>
          </a:bodyPr>
          <a:lstStyle/>
          <a:p>
            <a:pPr algn="ctr"/>
            <a:r>
              <a:rPr lang="fr-FR" sz="4800" b="1" dirty="0" smtClean="0"/>
              <a:t>Où trouver des ressources pédagogiques?</a:t>
            </a:r>
            <a:endParaRPr lang="fr-FR" sz="4800" b="1" dirty="0"/>
          </a:p>
        </p:txBody>
      </p:sp>
    </p:spTree>
    <p:extLst>
      <p:ext uri="{BB962C8B-B14F-4D97-AF65-F5344CB8AC3E}">
        <p14:creationId xmlns:p14="http://schemas.microsoft.com/office/powerpoint/2010/main" val="38121496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360040" y="2003356"/>
            <a:ext cx="8460432" cy="523220"/>
          </a:xfrm>
          <a:prstGeom prst="rect">
            <a:avLst/>
          </a:prstGeom>
        </p:spPr>
        <p:txBody>
          <a:bodyPr wrap="square">
            <a:spAutoFit/>
          </a:bodyPr>
          <a:lstStyle/>
          <a:p>
            <a:pPr lvl="0" algn="ctr"/>
            <a:r>
              <a:rPr lang="fr-FR" sz="2800" b="1" i="1" dirty="0" smtClean="0"/>
              <a:t>Répertoire de consignes en EPS</a:t>
            </a:r>
            <a:endParaRPr lang="fr-FR" sz="2800" b="1" dirty="0"/>
          </a:p>
        </p:txBody>
      </p:sp>
      <p:sp>
        <p:nvSpPr>
          <p:cNvPr id="12" name="Rectangle 11"/>
          <p:cNvSpPr/>
          <p:nvPr/>
        </p:nvSpPr>
        <p:spPr>
          <a:xfrm>
            <a:off x="360040" y="2651428"/>
            <a:ext cx="8460432" cy="1015663"/>
          </a:xfrm>
          <a:prstGeom prst="rect">
            <a:avLst/>
          </a:prstGeom>
        </p:spPr>
        <p:txBody>
          <a:bodyPr wrap="square">
            <a:spAutoFit/>
          </a:bodyPr>
          <a:lstStyle/>
          <a:p>
            <a:pPr lvl="0"/>
            <a:r>
              <a:rPr lang="fr-FR" sz="2000" b="1" u="sng" dirty="0" smtClean="0">
                <a:hlinkClick r:id="rId3"/>
              </a:rPr>
              <a:t>English </a:t>
            </a:r>
            <a:r>
              <a:rPr lang="fr-FR" sz="2000" b="1" u="sng" dirty="0">
                <a:hlinkClick r:id="rId3"/>
              </a:rPr>
              <a:t>&amp; Sports consignes</a:t>
            </a:r>
            <a:r>
              <a:rPr lang="fr-FR" sz="2000" b="1" dirty="0"/>
              <a:t>, circonscription de Valence </a:t>
            </a:r>
            <a:r>
              <a:rPr lang="fr-FR" sz="2000" b="1" dirty="0" smtClean="0"/>
              <a:t>d’Agen (82)</a:t>
            </a:r>
            <a:endParaRPr lang="fr-FR" sz="2000" b="1" dirty="0"/>
          </a:p>
          <a:p>
            <a:pPr lvl="0"/>
            <a:r>
              <a:rPr lang="fr-FR" sz="2000" b="1" u="sng" dirty="0">
                <a:hlinkClick r:id="rId4"/>
              </a:rPr>
              <a:t>Vocabulaire pour les séances d’EPS</a:t>
            </a:r>
            <a:r>
              <a:rPr lang="fr-FR" sz="2000" b="1" dirty="0"/>
              <a:t>, Stéphanie </a:t>
            </a:r>
            <a:r>
              <a:rPr lang="fr-FR" sz="2000" b="1" dirty="0" err="1"/>
              <a:t>Tinayre</a:t>
            </a:r>
            <a:r>
              <a:rPr lang="fr-FR" sz="2000" b="1" dirty="0"/>
              <a:t>, CPC EPS</a:t>
            </a:r>
          </a:p>
          <a:p>
            <a:pPr lvl="0"/>
            <a:r>
              <a:rPr lang="fr-FR" sz="2000" b="1" u="sng" dirty="0">
                <a:hlinkClick r:id="rId5"/>
              </a:rPr>
              <a:t>Répertoire de consignes</a:t>
            </a:r>
            <a:r>
              <a:rPr lang="fr-FR" sz="2000" b="1" dirty="0"/>
              <a:t>, circonscription de Douai </a:t>
            </a:r>
            <a:r>
              <a:rPr lang="fr-FR" sz="2000" b="1" dirty="0" smtClean="0"/>
              <a:t>Cuincy (59)</a:t>
            </a:r>
            <a:endParaRPr lang="fr-FR" sz="2000" b="1" dirty="0"/>
          </a:p>
        </p:txBody>
      </p:sp>
      <p:sp>
        <p:nvSpPr>
          <p:cNvPr id="11" name="Rectangle 10"/>
          <p:cNvSpPr/>
          <p:nvPr/>
        </p:nvSpPr>
        <p:spPr>
          <a:xfrm>
            <a:off x="323528" y="3861048"/>
            <a:ext cx="8460432" cy="523220"/>
          </a:xfrm>
          <a:prstGeom prst="rect">
            <a:avLst/>
          </a:prstGeom>
        </p:spPr>
        <p:txBody>
          <a:bodyPr wrap="square">
            <a:spAutoFit/>
          </a:bodyPr>
          <a:lstStyle/>
          <a:p>
            <a:pPr lvl="0" algn="ctr"/>
            <a:r>
              <a:rPr lang="fr-FR" sz="2800" b="1" i="1" dirty="0" smtClean="0"/>
              <a:t>Les sports anglo-saxons</a:t>
            </a:r>
            <a:endParaRPr lang="fr-FR" sz="2800" b="1" dirty="0"/>
          </a:p>
        </p:txBody>
      </p:sp>
      <p:sp>
        <p:nvSpPr>
          <p:cNvPr id="13" name="Rectangle 12"/>
          <p:cNvSpPr/>
          <p:nvPr/>
        </p:nvSpPr>
        <p:spPr>
          <a:xfrm>
            <a:off x="323528" y="4509120"/>
            <a:ext cx="8460432" cy="707886"/>
          </a:xfrm>
          <a:prstGeom prst="rect">
            <a:avLst/>
          </a:prstGeom>
        </p:spPr>
        <p:txBody>
          <a:bodyPr wrap="square">
            <a:spAutoFit/>
          </a:bodyPr>
          <a:lstStyle/>
          <a:p>
            <a:pPr lvl="0"/>
            <a:r>
              <a:rPr lang="fr-FR" sz="2000" b="1" u="sng" dirty="0" smtClean="0">
                <a:hlinkClick r:id="rId6"/>
              </a:rPr>
              <a:t>Les </a:t>
            </a:r>
            <a:r>
              <a:rPr lang="fr-FR" sz="2000" b="1" u="sng" dirty="0">
                <a:hlinkClick r:id="rId6"/>
              </a:rPr>
              <a:t>sports anglo-saxons </a:t>
            </a:r>
            <a:r>
              <a:rPr lang="fr-FR" sz="2000" b="1" dirty="0"/>
              <a:t>: une autre façon de pratiquer des langues vivantes à l’école ! , circonscription de Valence </a:t>
            </a:r>
            <a:r>
              <a:rPr lang="fr-FR" sz="2000" b="1" dirty="0" smtClean="0"/>
              <a:t>d’Agen (82)</a:t>
            </a:r>
            <a:endParaRPr lang="fr-FR" sz="2000" b="1" dirty="0"/>
          </a:p>
        </p:txBody>
      </p:sp>
    </p:spTree>
    <p:extLst>
      <p:ext uri="{BB962C8B-B14F-4D97-AF65-F5344CB8AC3E}">
        <p14:creationId xmlns:p14="http://schemas.microsoft.com/office/powerpoint/2010/main" val="41429621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360040" y="1700808"/>
            <a:ext cx="8460432" cy="461665"/>
          </a:xfrm>
          <a:prstGeom prst="rect">
            <a:avLst/>
          </a:prstGeom>
        </p:spPr>
        <p:txBody>
          <a:bodyPr wrap="square">
            <a:spAutoFit/>
          </a:bodyPr>
          <a:lstStyle/>
          <a:p>
            <a:pPr lvl="0" algn="ctr"/>
            <a:r>
              <a:rPr lang="fr-FR" sz="2400" b="1" i="1" dirty="0" smtClean="0"/>
              <a:t>Comptines à éliminer (</a:t>
            </a:r>
            <a:r>
              <a:rPr lang="fr-FR" sz="2400" b="1" i="1" dirty="0" err="1" smtClean="0"/>
              <a:t>deciding</a:t>
            </a:r>
            <a:r>
              <a:rPr lang="fr-FR" sz="2400" b="1" i="1" dirty="0" smtClean="0"/>
              <a:t> </a:t>
            </a:r>
            <a:r>
              <a:rPr lang="fr-FR" sz="2400" b="1" i="1" dirty="0" err="1" smtClean="0"/>
              <a:t>games</a:t>
            </a:r>
            <a:r>
              <a:rPr lang="fr-FR" sz="2400" b="1" i="1" dirty="0" smtClean="0"/>
              <a:t> or </a:t>
            </a:r>
            <a:r>
              <a:rPr lang="fr-FR" sz="2400" b="1" i="1" dirty="0" err="1" smtClean="0"/>
              <a:t>coosing</a:t>
            </a:r>
            <a:r>
              <a:rPr lang="fr-FR" sz="2400" b="1" i="1" dirty="0" smtClean="0"/>
              <a:t> </a:t>
            </a:r>
            <a:r>
              <a:rPr lang="fr-FR" sz="2400" b="1" i="1" dirty="0" err="1" smtClean="0"/>
              <a:t>rhymes</a:t>
            </a:r>
            <a:r>
              <a:rPr lang="fr-FR" sz="2400" b="1" i="1" dirty="0" smtClean="0"/>
              <a:t>)</a:t>
            </a:r>
            <a:endParaRPr lang="fr-FR" sz="2400" b="1" dirty="0"/>
          </a:p>
        </p:txBody>
      </p:sp>
      <p:sp>
        <p:nvSpPr>
          <p:cNvPr id="12" name="Rectangle 11"/>
          <p:cNvSpPr/>
          <p:nvPr/>
        </p:nvSpPr>
        <p:spPr>
          <a:xfrm>
            <a:off x="360040" y="4717593"/>
            <a:ext cx="8460432" cy="1015663"/>
          </a:xfrm>
          <a:prstGeom prst="rect">
            <a:avLst/>
          </a:prstGeom>
        </p:spPr>
        <p:txBody>
          <a:bodyPr wrap="square">
            <a:spAutoFit/>
          </a:bodyPr>
          <a:lstStyle/>
          <a:p>
            <a:pPr lvl="0"/>
            <a:r>
              <a:rPr lang="fr-FR" sz="2000" b="1" u="sng" dirty="0" err="1" smtClean="0">
                <a:hlinkClick r:id="rId3"/>
              </a:rPr>
              <a:t>Traditional</a:t>
            </a:r>
            <a:r>
              <a:rPr lang="fr-FR" sz="2000" b="1" u="sng" dirty="0" smtClean="0">
                <a:hlinkClick r:id="rId3"/>
              </a:rPr>
              <a:t> </a:t>
            </a:r>
            <a:r>
              <a:rPr lang="fr-FR" sz="2000" b="1" u="sng" dirty="0" err="1">
                <a:hlinkClick r:id="rId3"/>
              </a:rPr>
              <a:t>playground</a:t>
            </a:r>
            <a:r>
              <a:rPr lang="fr-FR" sz="2000" b="1" u="sng" dirty="0">
                <a:hlinkClick r:id="rId3"/>
              </a:rPr>
              <a:t> </a:t>
            </a:r>
            <a:r>
              <a:rPr lang="fr-FR" sz="2000" b="1" u="sng" dirty="0" err="1">
                <a:hlinkClick r:id="rId3"/>
              </a:rPr>
              <a:t>games</a:t>
            </a:r>
            <a:endParaRPr lang="fr-FR" sz="2000" b="1" dirty="0"/>
          </a:p>
          <a:p>
            <a:pPr lvl="0"/>
            <a:r>
              <a:rPr lang="fr-FR" sz="2000" b="1" u="sng" dirty="0" err="1">
                <a:hlinkClick r:id="rId4"/>
              </a:rPr>
              <a:t>Playgroundgames</a:t>
            </a:r>
            <a:r>
              <a:rPr lang="fr-FR" sz="2000" b="1" dirty="0"/>
              <a:t>, circonscription de Valence </a:t>
            </a:r>
            <a:r>
              <a:rPr lang="fr-FR" sz="2000" b="1" dirty="0" smtClean="0"/>
              <a:t>d’Agen (81)</a:t>
            </a:r>
            <a:endParaRPr lang="fr-FR" sz="2000" b="1" dirty="0"/>
          </a:p>
          <a:p>
            <a:pPr lvl="0"/>
            <a:r>
              <a:rPr lang="fr-FR" sz="2000" b="1" u="sng" dirty="0">
                <a:hlinkClick r:id="rId5"/>
              </a:rPr>
              <a:t>Jeux en anglais</a:t>
            </a:r>
            <a:r>
              <a:rPr lang="fr-FR" sz="2000" b="1" dirty="0"/>
              <a:t>, circonscription d’Indre-et-Loire (eps37</a:t>
            </a:r>
            <a:r>
              <a:rPr lang="fr-FR" sz="2000" b="1" dirty="0" smtClean="0"/>
              <a:t>)</a:t>
            </a:r>
            <a:endParaRPr lang="fr-FR" sz="2000" b="1" dirty="0"/>
          </a:p>
        </p:txBody>
      </p:sp>
      <p:sp>
        <p:nvSpPr>
          <p:cNvPr id="11" name="Rectangle 10"/>
          <p:cNvSpPr/>
          <p:nvPr/>
        </p:nvSpPr>
        <p:spPr>
          <a:xfrm>
            <a:off x="323528" y="4191471"/>
            <a:ext cx="8460432" cy="461665"/>
          </a:xfrm>
          <a:prstGeom prst="rect">
            <a:avLst/>
          </a:prstGeom>
        </p:spPr>
        <p:txBody>
          <a:bodyPr wrap="square">
            <a:spAutoFit/>
          </a:bodyPr>
          <a:lstStyle/>
          <a:p>
            <a:pPr lvl="0" algn="ctr"/>
            <a:r>
              <a:rPr lang="fr-FR" sz="2400" b="1" i="1" dirty="0" smtClean="0"/>
              <a:t>Les jeux de cour</a:t>
            </a:r>
            <a:endParaRPr lang="fr-FR" sz="2400" b="1" dirty="0"/>
          </a:p>
        </p:txBody>
      </p:sp>
      <p:sp>
        <p:nvSpPr>
          <p:cNvPr id="14" name="Rectangle 13"/>
          <p:cNvSpPr/>
          <p:nvPr/>
        </p:nvSpPr>
        <p:spPr>
          <a:xfrm>
            <a:off x="512440" y="2492896"/>
            <a:ext cx="8460432" cy="1015663"/>
          </a:xfrm>
          <a:prstGeom prst="rect">
            <a:avLst/>
          </a:prstGeom>
        </p:spPr>
        <p:txBody>
          <a:bodyPr wrap="square">
            <a:spAutoFit/>
          </a:bodyPr>
          <a:lstStyle/>
          <a:p>
            <a:r>
              <a:rPr lang="fr-FR" sz="2000" b="1" dirty="0"/>
              <a:t>Comptines pour déterminer qui sera le meneur du jeu :</a:t>
            </a:r>
          </a:p>
          <a:p>
            <a:r>
              <a:rPr lang="fr-FR" sz="2000" u="sng" dirty="0">
                <a:hlinkClick r:id="rId6"/>
              </a:rPr>
              <a:t>http://www.nurseryrhymes4u.com/NURSERY_RHYMES/PLAYGROUND.html</a:t>
            </a:r>
            <a:endParaRPr lang="fr-FR" sz="2000" b="1" dirty="0"/>
          </a:p>
          <a:p>
            <a:r>
              <a:rPr lang="fr-FR" sz="2000" dirty="0"/>
              <a:t> </a:t>
            </a:r>
            <a:r>
              <a:rPr lang="fr-FR" sz="2000" u="sng" dirty="0" smtClean="0">
                <a:hlinkClick r:id="rId7"/>
              </a:rPr>
              <a:t>http</a:t>
            </a:r>
            <a:r>
              <a:rPr lang="fr-FR" sz="2000" u="sng" dirty="0">
                <a:hlinkClick r:id="rId7"/>
              </a:rPr>
              <a:t>://www.woodlands-junior.kent.sch.uk/studentssite/playgroundrhymes.html</a:t>
            </a:r>
            <a:endParaRPr lang="fr-FR" sz="2000" b="1" dirty="0"/>
          </a:p>
        </p:txBody>
      </p:sp>
    </p:spTree>
    <p:extLst>
      <p:ext uri="{BB962C8B-B14F-4D97-AF65-F5344CB8AC3E}">
        <p14:creationId xmlns:p14="http://schemas.microsoft.com/office/powerpoint/2010/main" val="16295156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360040" y="2003356"/>
            <a:ext cx="8460432" cy="523220"/>
          </a:xfrm>
          <a:prstGeom prst="rect">
            <a:avLst/>
          </a:prstGeom>
        </p:spPr>
        <p:txBody>
          <a:bodyPr wrap="square">
            <a:spAutoFit/>
          </a:bodyPr>
          <a:lstStyle/>
          <a:p>
            <a:pPr algn="ctr"/>
            <a:r>
              <a:rPr lang="fr-FR" sz="2800" b="1" dirty="0" smtClean="0"/>
              <a:t>La revue EPS 1</a:t>
            </a:r>
            <a:endParaRPr lang="fr-FR" sz="2800" b="1" dirty="0"/>
          </a:p>
        </p:txBody>
      </p:sp>
      <p:sp>
        <p:nvSpPr>
          <p:cNvPr id="12" name="Rectangle 11"/>
          <p:cNvSpPr/>
          <p:nvPr/>
        </p:nvSpPr>
        <p:spPr>
          <a:xfrm>
            <a:off x="360040" y="2852936"/>
            <a:ext cx="8460432" cy="2308324"/>
          </a:xfrm>
          <a:prstGeom prst="rect">
            <a:avLst/>
          </a:prstGeom>
        </p:spPr>
        <p:txBody>
          <a:bodyPr wrap="square">
            <a:spAutoFit/>
          </a:bodyPr>
          <a:lstStyle/>
          <a:p>
            <a:r>
              <a:rPr lang="fr-FR" sz="2400" dirty="0"/>
              <a:t>La revue bimestrielle EPS 1 propose dans chacun de ses numéros, sous forme de BD, un jeu articulant EPS et anglais. Cette activité interdisciplinaire permet de pratiquer la langue dans des situations différentes de celles de la classe</a:t>
            </a:r>
            <a:r>
              <a:rPr lang="fr-FR" sz="2400" dirty="0" smtClean="0"/>
              <a:t>.</a:t>
            </a:r>
          </a:p>
          <a:p>
            <a:endParaRPr lang="fr-FR" sz="2400" b="1" dirty="0"/>
          </a:p>
          <a:p>
            <a:r>
              <a:rPr lang="fr-FR" sz="2400" b="1" dirty="0" smtClean="0"/>
              <a:t>La revue EPS 1 est disponible en circonscription</a:t>
            </a:r>
            <a:endParaRPr lang="fr-FR" sz="1600" b="1" dirty="0"/>
          </a:p>
        </p:txBody>
      </p:sp>
    </p:spTree>
    <p:extLst>
      <p:ext uri="{BB962C8B-B14F-4D97-AF65-F5344CB8AC3E}">
        <p14:creationId xmlns:p14="http://schemas.microsoft.com/office/powerpoint/2010/main" val="36729349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683568" y="2632844"/>
            <a:ext cx="8064896" cy="830997"/>
          </a:xfrm>
          <a:prstGeom prst="rect">
            <a:avLst/>
          </a:prstGeom>
          <a:solidFill>
            <a:schemeClr val="accent4">
              <a:lumMod val="40000"/>
              <a:lumOff val="60000"/>
            </a:schemeClr>
          </a:solidFill>
        </p:spPr>
        <p:txBody>
          <a:bodyPr wrap="square">
            <a:spAutoFit/>
          </a:bodyPr>
          <a:lstStyle/>
          <a:p>
            <a:pPr algn="ctr"/>
            <a:r>
              <a:rPr lang="fr-FR" sz="4800" b="1" dirty="0" smtClean="0"/>
              <a:t>Des situations pour s’échauffer</a:t>
            </a:r>
            <a:endParaRPr lang="fr-FR" sz="4800" b="1" dirty="0"/>
          </a:p>
        </p:txBody>
      </p:sp>
      <p:sp>
        <p:nvSpPr>
          <p:cNvPr id="2" name="Rectangle 1"/>
          <p:cNvSpPr/>
          <p:nvPr/>
        </p:nvSpPr>
        <p:spPr>
          <a:xfrm>
            <a:off x="4176464" y="5733256"/>
            <a:ext cx="4572000" cy="646331"/>
          </a:xfrm>
          <a:prstGeom prst="rect">
            <a:avLst/>
          </a:prstGeom>
        </p:spPr>
        <p:txBody>
          <a:bodyPr>
            <a:spAutoFit/>
          </a:bodyPr>
          <a:lstStyle/>
          <a:p>
            <a:pPr lvl="0"/>
            <a:r>
              <a:rPr lang="fr-FR" i="1" dirty="0" smtClean="0"/>
              <a:t>In</a:t>
            </a:r>
            <a:r>
              <a:rPr lang="fr-FR" b="1" u="sng" dirty="0" smtClean="0"/>
              <a:t> </a:t>
            </a:r>
            <a:r>
              <a:rPr lang="fr-FR" b="1" u="sng" dirty="0" smtClean="0">
                <a:hlinkClick r:id="rId3"/>
              </a:rPr>
              <a:t>Dossier </a:t>
            </a:r>
            <a:r>
              <a:rPr lang="fr-FR" b="1" u="sng" dirty="0">
                <a:hlinkClick r:id="rId3"/>
              </a:rPr>
              <a:t>pédagogique Anglais/EPS</a:t>
            </a:r>
            <a:r>
              <a:rPr lang="fr-FR" b="1" dirty="0"/>
              <a:t> (p5-9), circonscription Limoges2</a:t>
            </a:r>
          </a:p>
        </p:txBody>
      </p:sp>
    </p:spTree>
    <p:extLst>
      <p:ext uri="{BB962C8B-B14F-4D97-AF65-F5344CB8AC3E}">
        <p14:creationId xmlns:p14="http://schemas.microsoft.com/office/powerpoint/2010/main" val="7201174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360040" y="2003356"/>
            <a:ext cx="8460432" cy="954107"/>
          </a:xfrm>
          <a:prstGeom prst="rect">
            <a:avLst/>
          </a:prstGeom>
        </p:spPr>
        <p:txBody>
          <a:bodyPr wrap="square">
            <a:spAutoFit/>
          </a:bodyPr>
          <a:lstStyle/>
          <a:p>
            <a:pPr algn="ctr"/>
            <a:r>
              <a:rPr lang="fr-FR" sz="2800" b="1" dirty="0"/>
              <a:t>Faire des </a:t>
            </a:r>
            <a:r>
              <a:rPr lang="fr-FR" sz="2800" b="1" dirty="0" smtClean="0"/>
              <a:t>regroupements</a:t>
            </a:r>
          </a:p>
          <a:p>
            <a:pPr algn="ctr"/>
            <a:r>
              <a:rPr lang="fr-FR" sz="2800" b="1" dirty="0" smtClean="0"/>
              <a:t>(réinvestissement </a:t>
            </a:r>
            <a:r>
              <a:rPr lang="fr-FR" sz="2800" b="1" dirty="0"/>
              <a:t>des nombres</a:t>
            </a:r>
            <a:r>
              <a:rPr lang="fr-FR" sz="2800" b="1" dirty="0" smtClean="0"/>
              <a:t>)</a:t>
            </a:r>
            <a:endParaRPr lang="fr-FR" sz="2800" b="1" dirty="0"/>
          </a:p>
        </p:txBody>
      </p:sp>
      <p:sp>
        <p:nvSpPr>
          <p:cNvPr id="12" name="Rectangle 11"/>
          <p:cNvSpPr/>
          <p:nvPr/>
        </p:nvSpPr>
        <p:spPr>
          <a:xfrm>
            <a:off x="360040" y="3212976"/>
            <a:ext cx="8460432" cy="2431435"/>
          </a:xfrm>
          <a:prstGeom prst="rect">
            <a:avLst/>
          </a:prstGeom>
        </p:spPr>
        <p:txBody>
          <a:bodyPr wrap="square">
            <a:spAutoFit/>
          </a:bodyPr>
          <a:lstStyle/>
          <a:p>
            <a:r>
              <a:rPr lang="fr-FR" sz="2400" b="1" dirty="0" smtClean="0"/>
              <a:t>Intermède </a:t>
            </a:r>
            <a:r>
              <a:rPr lang="fr-FR" sz="2400" b="1" dirty="0"/>
              <a:t>pour constituer des </a:t>
            </a:r>
            <a:r>
              <a:rPr lang="fr-FR" sz="2400" b="1" dirty="0" smtClean="0"/>
              <a:t>équipes: </a:t>
            </a:r>
            <a:endParaRPr lang="fr-FR" sz="2400" b="1" dirty="0"/>
          </a:p>
          <a:p>
            <a:r>
              <a:rPr lang="fr-FR" sz="1600" dirty="0"/>
              <a:t>Un jeu ciblé va permettre de constituer des équipes. Les consignes sont simples et sont données en anglais</a:t>
            </a:r>
            <a:r>
              <a:rPr lang="fr-FR" sz="1600" dirty="0" smtClean="0"/>
              <a:t>. </a:t>
            </a:r>
            <a:endParaRPr lang="fr-FR" sz="1600" b="1" dirty="0"/>
          </a:p>
          <a:p>
            <a:r>
              <a:rPr lang="fr-FR" sz="1600" dirty="0"/>
              <a:t>Au signal, les participants doivent se regrouper par 2, puis par 3, 4 </a:t>
            </a:r>
            <a:r>
              <a:rPr lang="fr-FR" sz="1600" dirty="0" err="1"/>
              <a:t>etc</a:t>
            </a:r>
            <a:r>
              <a:rPr lang="fr-FR" sz="1600" dirty="0"/>
              <a:t> (</a:t>
            </a:r>
            <a:r>
              <a:rPr lang="fr-FR" sz="1600" dirty="0" err="1"/>
              <a:t>two</a:t>
            </a:r>
            <a:r>
              <a:rPr lang="fr-FR" sz="1600" dirty="0"/>
              <a:t> by </a:t>
            </a:r>
            <a:r>
              <a:rPr lang="fr-FR" sz="1600" dirty="0" err="1"/>
              <a:t>two</a:t>
            </a:r>
            <a:r>
              <a:rPr lang="fr-FR" sz="1600" dirty="0"/>
              <a:t> ; </a:t>
            </a:r>
            <a:r>
              <a:rPr lang="fr-FR" sz="1600" dirty="0" err="1"/>
              <a:t>three</a:t>
            </a:r>
            <a:r>
              <a:rPr lang="fr-FR" sz="1600" dirty="0"/>
              <a:t> by </a:t>
            </a:r>
            <a:r>
              <a:rPr lang="fr-FR" sz="1600" dirty="0" err="1"/>
              <a:t>three</a:t>
            </a:r>
            <a:r>
              <a:rPr lang="fr-FR" sz="1600" dirty="0"/>
              <a:t>)… L’activité est répétée</a:t>
            </a:r>
            <a:r>
              <a:rPr lang="fr-FR" sz="1600" dirty="0" smtClean="0"/>
              <a:t>. Puis </a:t>
            </a:r>
            <a:r>
              <a:rPr lang="fr-FR" sz="1600" dirty="0"/>
              <a:t>dans chaque groupe, les participants s’attribuent, en anglais, un nombre de 1 à 3 (en fonction du nombre de participants</a:t>
            </a:r>
            <a:r>
              <a:rPr lang="fr-FR" sz="1600" dirty="0" smtClean="0"/>
              <a:t>). Le </a:t>
            </a:r>
            <a:r>
              <a:rPr lang="fr-FR" sz="1600" dirty="0"/>
              <a:t>meneur du jeu rassemble alors tous les « </a:t>
            </a:r>
            <a:r>
              <a:rPr lang="fr-FR" sz="1600" dirty="0" err="1"/>
              <a:t>Numbers</a:t>
            </a:r>
            <a:r>
              <a:rPr lang="fr-FR" sz="1600" dirty="0"/>
              <a:t> 2 » puis les « </a:t>
            </a:r>
            <a:r>
              <a:rPr lang="fr-FR" sz="1600" dirty="0" err="1"/>
              <a:t>Numbers</a:t>
            </a:r>
            <a:r>
              <a:rPr lang="fr-FR" sz="1600" dirty="0"/>
              <a:t> 1 » etc… Les équipes sont constituées.</a:t>
            </a:r>
            <a:endParaRPr lang="fr-FR" sz="1600" b="1" dirty="0"/>
          </a:p>
          <a:p>
            <a:r>
              <a:rPr lang="fr-FR" sz="1600" dirty="0"/>
              <a:t>En appelant chaque groupe, le meneur du jeu peut associer une couleur de foulard.</a:t>
            </a:r>
            <a:endParaRPr lang="fr-FR" sz="1600" b="1" dirty="0"/>
          </a:p>
          <a:p>
            <a:r>
              <a:rPr lang="en-GB" sz="1600" dirty="0"/>
              <a:t>Ex : « Numbers 2, yellow » ; « numbers 3, red » etc…</a:t>
            </a:r>
            <a:endParaRPr lang="fr-FR" sz="1600" b="1" dirty="0"/>
          </a:p>
        </p:txBody>
      </p:sp>
    </p:spTree>
    <p:extLst>
      <p:ext uri="{BB962C8B-B14F-4D97-AF65-F5344CB8AC3E}">
        <p14:creationId xmlns:p14="http://schemas.microsoft.com/office/powerpoint/2010/main" val="31102520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360040" y="2003356"/>
            <a:ext cx="8460432" cy="523220"/>
          </a:xfrm>
          <a:prstGeom prst="rect">
            <a:avLst/>
          </a:prstGeom>
        </p:spPr>
        <p:txBody>
          <a:bodyPr wrap="square">
            <a:spAutoFit/>
          </a:bodyPr>
          <a:lstStyle/>
          <a:p>
            <a:pPr algn="ctr"/>
            <a:r>
              <a:rPr lang="fr-FR" sz="2800" b="1" dirty="0" smtClean="0"/>
              <a:t>You are the boss !</a:t>
            </a:r>
            <a:endParaRPr lang="fr-FR" sz="2800" b="1" dirty="0"/>
          </a:p>
        </p:txBody>
      </p:sp>
      <p:sp>
        <p:nvSpPr>
          <p:cNvPr id="12" name="Rectangle 11"/>
          <p:cNvSpPr/>
          <p:nvPr/>
        </p:nvSpPr>
        <p:spPr>
          <a:xfrm>
            <a:off x="360040" y="2780928"/>
            <a:ext cx="8460432" cy="3416320"/>
          </a:xfrm>
          <a:prstGeom prst="rect">
            <a:avLst/>
          </a:prstGeom>
        </p:spPr>
        <p:txBody>
          <a:bodyPr wrap="square">
            <a:spAutoFit/>
          </a:bodyPr>
          <a:lstStyle/>
          <a:p>
            <a:r>
              <a:rPr lang="fr-FR" dirty="0" smtClean="0"/>
              <a:t>L’enseignant(e) </a:t>
            </a:r>
            <a:r>
              <a:rPr lang="fr-FR" dirty="0"/>
              <a:t>effectue des actions en les nommant de manière répétitive (« </a:t>
            </a:r>
            <a:r>
              <a:rPr lang="fr-FR" i="1" dirty="0" err="1"/>
              <a:t>Run</a:t>
            </a:r>
            <a:r>
              <a:rPr lang="fr-FR" i="1" dirty="0"/>
              <a:t>, </a:t>
            </a:r>
            <a:r>
              <a:rPr lang="fr-FR" i="1" dirty="0" err="1"/>
              <a:t>run</a:t>
            </a:r>
            <a:r>
              <a:rPr lang="fr-FR" i="1" dirty="0"/>
              <a:t>, </a:t>
            </a:r>
            <a:r>
              <a:rPr lang="fr-FR" i="1" dirty="0" err="1"/>
              <a:t>run</a:t>
            </a:r>
            <a:r>
              <a:rPr lang="fr-FR" i="1" dirty="0"/>
              <a:t> </a:t>
            </a:r>
            <a:r>
              <a:rPr lang="fr-FR" dirty="0"/>
              <a:t>» le temps que dure l’action de courir), les élèves l’imitent et répètent également le verbe. On apprend ainsi une série de 4 actions que l’on va enchaîner. </a:t>
            </a:r>
            <a:endParaRPr lang="fr-FR" b="1" dirty="0"/>
          </a:p>
          <a:p>
            <a:endParaRPr lang="fr-FR" dirty="0" smtClean="0"/>
          </a:p>
          <a:p>
            <a:r>
              <a:rPr lang="fr-FR" dirty="0" smtClean="0"/>
              <a:t>L’enseignant </a:t>
            </a:r>
            <a:r>
              <a:rPr lang="fr-FR" dirty="0"/>
              <a:t>confie le leadership à un élève en lui tapant sur l’épaule « </a:t>
            </a:r>
            <a:r>
              <a:rPr lang="fr-FR" i="1" dirty="0"/>
              <a:t>You are the boss </a:t>
            </a:r>
            <a:r>
              <a:rPr lang="fr-FR" dirty="0"/>
              <a:t>»/ « </a:t>
            </a:r>
            <a:r>
              <a:rPr lang="fr-FR" dirty="0" err="1"/>
              <a:t>It’s</a:t>
            </a:r>
            <a:r>
              <a:rPr lang="fr-FR" dirty="0"/>
              <a:t> </a:t>
            </a:r>
            <a:r>
              <a:rPr lang="fr-FR" dirty="0" err="1"/>
              <a:t>your</a:t>
            </a:r>
            <a:r>
              <a:rPr lang="fr-FR" dirty="0"/>
              <a:t> </a:t>
            </a:r>
            <a:r>
              <a:rPr lang="fr-FR" dirty="0" err="1"/>
              <a:t>turn</a:t>
            </a:r>
            <a:r>
              <a:rPr lang="fr-FR" dirty="0"/>
              <a:t> » et ce dernier donne les consignes. </a:t>
            </a:r>
            <a:endParaRPr lang="fr-FR" b="1" dirty="0"/>
          </a:p>
          <a:p>
            <a:r>
              <a:rPr lang="fr-FR" dirty="0"/>
              <a:t>Les élèves se </a:t>
            </a:r>
            <a:r>
              <a:rPr lang="fr-FR" dirty="0" smtClean="0"/>
              <a:t>transmettent </a:t>
            </a:r>
            <a:r>
              <a:rPr lang="fr-FR" dirty="0"/>
              <a:t>tour à tour le leadership. </a:t>
            </a:r>
            <a:r>
              <a:rPr lang="fr-FR" dirty="0" smtClean="0"/>
              <a:t> L’enseignant </a:t>
            </a:r>
            <a:r>
              <a:rPr lang="fr-FR" dirty="0"/>
              <a:t>se place sur le bord et régule le jeu. </a:t>
            </a:r>
            <a:r>
              <a:rPr lang="fr-FR" dirty="0" smtClean="0"/>
              <a:t> On </a:t>
            </a:r>
            <a:r>
              <a:rPr lang="fr-FR" dirty="0"/>
              <a:t>enrichit au fil des séances avec d’autres actions </a:t>
            </a:r>
            <a:endParaRPr lang="fr-FR" b="1" dirty="0"/>
          </a:p>
          <a:p>
            <a:r>
              <a:rPr lang="fr-FR" dirty="0" smtClean="0"/>
              <a:t>On </a:t>
            </a:r>
            <a:r>
              <a:rPr lang="fr-FR" dirty="0"/>
              <a:t>reprend la situation régulièrement en enrichissant avec du matériel, des indications spatiales, des indications corporelles… </a:t>
            </a:r>
            <a:endParaRPr lang="fr-FR" b="1" dirty="0"/>
          </a:p>
          <a:p>
            <a:r>
              <a:rPr lang="en-GB" dirty="0"/>
              <a:t>«Run to the red cone. Crawl under the bench. Jump backwards… » </a:t>
            </a:r>
            <a:endParaRPr lang="fr-FR" b="1" dirty="0"/>
          </a:p>
          <a:p>
            <a:r>
              <a:rPr lang="en-GB" dirty="0"/>
              <a:t> </a:t>
            </a:r>
            <a:endParaRPr lang="fr-FR" b="1" dirty="0"/>
          </a:p>
        </p:txBody>
      </p:sp>
    </p:spTree>
    <p:extLst>
      <p:ext uri="{BB962C8B-B14F-4D97-AF65-F5344CB8AC3E}">
        <p14:creationId xmlns:p14="http://schemas.microsoft.com/office/powerpoint/2010/main" val="12389984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360040" y="2003356"/>
            <a:ext cx="8460432" cy="523220"/>
          </a:xfrm>
          <a:prstGeom prst="rect">
            <a:avLst/>
          </a:prstGeom>
        </p:spPr>
        <p:txBody>
          <a:bodyPr wrap="square">
            <a:spAutoFit/>
          </a:bodyPr>
          <a:lstStyle/>
          <a:p>
            <a:pPr algn="ctr"/>
            <a:r>
              <a:rPr lang="fr-FR" sz="2800" b="1" dirty="0" smtClean="0"/>
              <a:t>Simon </a:t>
            </a:r>
            <a:r>
              <a:rPr lang="fr-FR" sz="2800" b="1" dirty="0" err="1" smtClean="0"/>
              <a:t>says</a:t>
            </a:r>
            <a:r>
              <a:rPr lang="fr-FR" sz="2800" b="1" dirty="0" smtClean="0"/>
              <a:t> !</a:t>
            </a:r>
            <a:endParaRPr lang="fr-FR" sz="2800" b="1" dirty="0"/>
          </a:p>
        </p:txBody>
      </p:sp>
      <p:sp>
        <p:nvSpPr>
          <p:cNvPr id="12" name="Rectangle 11"/>
          <p:cNvSpPr/>
          <p:nvPr/>
        </p:nvSpPr>
        <p:spPr>
          <a:xfrm>
            <a:off x="360040" y="2780928"/>
            <a:ext cx="8460432" cy="646331"/>
          </a:xfrm>
          <a:prstGeom prst="rect">
            <a:avLst/>
          </a:prstGeom>
        </p:spPr>
        <p:txBody>
          <a:bodyPr wrap="square">
            <a:spAutoFit/>
          </a:bodyPr>
          <a:lstStyle/>
          <a:p>
            <a:r>
              <a:rPr lang="fr-FR" dirty="0"/>
              <a:t>Situation de « Jacques a dit… » avec les actions. </a:t>
            </a:r>
            <a:endParaRPr lang="fr-FR" b="1" dirty="0"/>
          </a:p>
          <a:p>
            <a:r>
              <a:rPr lang="fr-FR" dirty="0"/>
              <a:t>Tout ordre non précédé de « Simon </a:t>
            </a:r>
            <a:r>
              <a:rPr lang="fr-FR" dirty="0" err="1"/>
              <a:t>says</a:t>
            </a:r>
            <a:r>
              <a:rPr lang="fr-FR" dirty="0"/>
              <a:t> » est éliminatoire s’il est exécuté. </a:t>
            </a:r>
            <a:endParaRPr lang="fr-FR" b="1" dirty="0"/>
          </a:p>
        </p:txBody>
      </p:sp>
      <p:sp>
        <p:nvSpPr>
          <p:cNvPr id="11" name="Rectangle 10"/>
          <p:cNvSpPr/>
          <p:nvPr/>
        </p:nvSpPr>
        <p:spPr>
          <a:xfrm>
            <a:off x="360040" y="3644439"/>
            <a:ext cx="8460432" cy="523220"/>
          </a:xfrm>
          <a:prstGeom prst="rect">
            <a:avLst/>
          </a:prstGeom>
        </p:spPr>
        <p:txBody>
          <a:bodyPr wrap="square">
            <a:spAutoFit/>
          </a:bodyPr>
          <a:lstStyle/>
          <a:p>
            <a:pPr algn="ctr"/>
            <a:r>
              <a:rPr lang="fr-FR" sz="2800" b="1" dirty="0" smtClean="0"/>
              <a:t>Fitness time !</a:t>
            </a:r>
            <a:endParaRPr lang="fr-FR" sz="2800" b="1" dirty="0"/>
          </a:p>
        </p:txBody>
      </p:sp>
      <p:sp>
        <p:nvSpPr>
          <p:cNvPr id="13" name="Rectangle 12"/>
          <p:cNvSpPr/>
          <p:nvPr/>
        </p:nvSpPr>
        <p:spPr>
          <a:xfrm>
            <a:off x="360040" y="4422011"/>
            <a:ext cx="8460432" cy="2031325"/>
          </a:xfrm>
          <a:prstGeom prst="rect">
            <a:avLst/>
          </a:prstGeom>
        </p:spPr>
        <p:txBody>
          <a:bodyPr wrap="square">
            <a:spAutoFit/>
          </a:bodyPr>
          <a:lstStyle/>
          <a:p>
            <a:r>
              <a:rPr lang="fr-FR" dirty="0" smtClean="0"/>
              <a:t>Exécuter </a:t>
            </a:r>
            <a:r>
              <a:rPr lang="fr-FR" dirty="0"/>
              <a:t>une série de mouvements reprenant du vocabulaire spatial simple. </a:t>
            </a:r>
          </a:p>
          <a:p>
            <a:r>
              <a:rPr lang="fr-FR" dirty="0"/>
              <a:t>« </a:t>
            </a:r>
            <a:r>
              <a:rPr lang="fr-FR" i="1" dirty="0"/>
              <a:t>Up </a:t>
            </a:r>
            <a:r>
              <a:rPr lang="fr-FR" dirty="0"/>
              <a:t>» lever les bras en l’air en sautant </a:t>
            </a:r>
          </a:p>
          <a:p>
            <a:r>
              <a:rPr lang="fr-FR" dirty="0"/>
              <a:t>« </a:t>
            </a:r>
            <a:r>
              <a:rPr lang="fr-FR" i="1" dirty="0"/>
              <a:t>Down </a:t>
            </a:r>
            <a:r>
              <a:rPr lang="fr-FR" dirty="0"/>
              <a:t>» se baisser </a:t>
            </a:r>
          </a:p>
          <a:p>
            <a:r>
              <a:rPr lang="fr-FR" dirty="0"/>
              <a:t>« </a:t>
            </a:r>
            <a:r>
              <a:rPr lang="fr-FR" i="1" dirty="0"/>
              <a:t>To the right/</a:t>
            </a:r>
            <a:r>
              <a:rPr lang="fr-FR" i="1" dirty="0" err="1"/>
              <a:t>left</a:t>
            </a:r>
            <a:r>
              <a:rPr lang="fr-FR" i="1" dirty="0"/>
              <a:t> </a:t>
            </a:r>
            <a:r>
              <a:rPr lang="fr-FR" dirty="0"/>
              <a:t>» faire des pas sur la droite/gauche </a:t>
            </a:r>
          </a:p>
          <a:p>
            <a:r>
              <a:rPr lang="en-GB" dirty="0"/>
              <a:t>« Turn round » </a:t>
            </a:r>
            <a:endParaRPr lang="fr-FR" dirty="0"/>
          </a:p>
          <a:p>
            <a:r>
              <a:rPr lang="en-GB" dirty="0"/>
              <a:t>« </a:t>
            </a:r>
            <a:r>
              <a:rPr lang="en-GB" i="1" dirty="0"/>
              <a:t>Forwards/ Backwards </a:t>
            </a:r>
            <a:r>
              <a:rPr lang="en-GB" dirty="0"/>
              <a:t>» </a:t>
            </a:r>
            <a:r>
              <a:rPr lang="en-GB" dirty="0" err="1"/>
              <a:t>avancer</a:t>
            </a:r>
            <a:r>
              <a:rPr lang="en-GB" dirty="0"/>
              <a:t>, </a:t>
            </a:r>
            <a:r>
              <a:rPr lang="en-GB" dirty="0" err="1"/>
              <a:t>reculer</a:t>
            </a:r>
            <a:r>
              <a:rPr lang="en-GB" dirty="0"/>
              <a:t> </a:t>
            </a:r>
            <a:endParaRPr lang="fr-FR" dirty="0"/>
          </a:p>
          <a:p>
            <a:r>
              <a:rPr lang="en-GB" dirty="0"/>
              <a:t>“</a:t>
            </a:r>
            <a:r>
              <a:rPr lang="en-GB" i="1" dirty="0"/>
              <a:t>On the floor</a:t>
            </a:r>
            <a:r>
              <a:rPr lang="en-GB" dirty="0"/>
              <a:t>” </a:t>
            </a:r>
            <a:r>
              <a:rPr lang="en-GB" dirty="0" err="1"/>
              <a:t>s’allonger</a:t>
            </a:r>
            <a:r>
              <a:rPr lang="en-GB" dirty="0"/>
              <a:t> par </a:t>
            </a:r>
            <a:r>
              <a:rPr lang="en-GB" dirty="0" err="1"/>
              <a:t>terre</a:t>
            </a:r>
            <a:r>
              <a:rPr lang="en-GB" dirty="0"/>
              <a:t>… </a:t>
            </a:r>
            <a:endParaRPr lang="fr-FR" dirty="0"/>
          </a:p>
        </p:txBody>
      </p:sp>
    </p:spTree>
    <p:extLst>
      <p:ext uri="{BB962C8B-B14F-4D97-AF65-F5344CB8AC3E}">
        <p14:creationId xmlns:p14="http://schemas.microsoft.com/office/powerpoint/2010/main" val="12909485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360040" y="2003356"/>
            <a:ext cx="8460432" cy="523220"/>
          </a:xfrm>
          <a:prstGeom prst="rect">
            <a:avLst/>
          </a:prstGeom>
        </p:spPr>
        <p:txBody>
          <a:bodyPr wrap="square">
            <a:spAutoFit/>
          </a:bodyPr>
          <a:lstStyle/>
          <a:p>
            <a:pPr algn="ctr"/>
            <a:r>
              <a:rPr lang="fr-FR" sz="2800" b="1" dirty="0" err="1" smtClean="0"/>
              <a:t>Colour</a:t>
            </a:r>
            <a:r>
              <a:rPr lang="fr-FR" sz="2800" b="1" dirty="0" smtClean="0"/>
              <a:t> call !</a:t>
            </a:r>
            <a:endParaRPr lang="fr-FR" sz="2800" b="1" dirty="0"/>
          </a:p>
        </p:txBody>
      </p:sp>
      <p:sp>
        <p:nvSpPr>
          <p:cNvPr id="12" name="Rectangle 11"/>
          <p:cNvSpPr/>
          <p:nvPr/>
        </p:nvSpPr>
        <p:spPr>
          <a:xfrm>
            <a:off x="360040" y="2780928"/>
            <a:ext cx="8460432" cy="3416320"/>
          </a:xfrm>
          <a:prstGeom prst="rect">
            <a:avLst/>
          </a:prstGeom>
        </p:spPr>
        <p:txBody>
          <a:bodyPr wrap="square">
            <a:spAutoFit/>
          </a:bodyPr>
          <a:lstStyle/>
          <a:p>
            <a:r>
              <a:rPr lang="fr-FR" i="1" dirty="0" smtClean="0"/>
              <a:t>Des </a:t>
            </a:r>
            <a:r>
              <a:rPr lang="fr-FR" i="1" dirty="0"/>
              <a:t>dossards de couleurs différentes, 1 ballon </a:t>
            </a:r>
            <a:endParaRPr lang="fr-FR" b="1" dirty="0"/>
          </a:p>
          <a:p>
            <a:r>
              <a:rPr lang="fr-FR" dirty="0" smtClean="0"/>
              <a:t>Le </a:t>
            </a:r>
            <a:r>
              <a:rPr lang="fr-FR" dirty="0"/>
              <a:t>joueur lance le ballon en l’air bien haut et appelle une couleur </a:t>
            </a:r>
            <a:endParaRPr lang="fr-FR" b="1" dirty="0"/>
          </a:p>
          <a:p>
            <a:r>
              <a:rPr lang="fr-FR" dirty="0"/>
              <a:t>Le ballon doit être rattrapé par un porteur de dossard de la couleur appelée qui lancera et appellera à son tour… </a:t>
            </a:r>
            <a:endParaRPr lang="fr-FR" b="1" dirty="0"/>
          </a:p>
          <a:p>
            <a:endParaRPr lang="fr-FR" dirty="0" smtClean="0"/>
          </a:p>
          <a:p>
            <a:r>
              <a:rPr lang="fr-FR" dirty="0" smtClean="0"/>
              <a:t>Idem </a:t>
            </a:r>
            <a:r>
              <a:rPr lang="fr-FR" dirty="0"/>
              <a:t>avec les vêtements de couleurs pour enrichir le lexique </a:t>
            </a:r>
            <a:endParaRPr lang="fr-FR" b="1" dirty="0"/>
          </a:p>
          <a:p>
            <a:endParaRPr lang="fr-FR" dirty="0" smtClean="0"/>
          </a:p>
          <a:p>
            <a:r>
              <a:rPr lang="fr-FR" dirty="0" smtClean="0"/>
              <a:t>4 </a:t>
            </a:r>
            <a:r>
              <a:rPr lang="fr-FR" dirty="0"/>
              <a:t>ou 5 équipes de couleurs différentes, même jeu mais chaque ballon rattrapé donne 1 point à l’équipe, la première équipe arrivée à 10 gagne. On ne peut pas appeler sa propre équipe. </a:t>
            </a:r>
            <a:endParaRPr lang="fr-FR" dirty="0" smtClean="0"/>
          </a:p>
          <a:p>
            <a:endParaRPr lang="fr-FR" b="1" dirty="0"/>
          </a:p>
          <a:p>
            <a:r>
              <a:rPr lang="fr-FR" dirty="0"/>
              <a:t>Tout lancer inapproprié voit exclure le lanceur. </a:t>
            </a:r>
          </a:p>
        </p:txBody>
      </p:sp>
    </p:spTree>
    <p:extLst>
      <p:ext uri="{BB962C8B-B14F-4D97-AF65-F5344CB8AC3E}">
        <p14:creationId xmlns:p14="http://schemas.microsoft.com/office/powerpoint/2010/main" val="28691384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11" name="Rectangle 10"/>
          <p:cNvSpPr/>
          <p:nvPr/>
        </p:nvSpPr>
        <p:spPr>
          <a:xfrm>
            <a:off x="360040" y="2003356"/>
            <a:ext cx="8460432" cy="523220"/>
          </a:xfrm>
          <a:prstGeom prst="rect">
            <a:avLst/>
          </a:prstGeom>
        </p:spPr>
        <p:txBody>
          <a:bodyPr wrap="square">
            <a:spAutoFit/>
          </a:bodyPr>
          <a:lstStyle/>
          <a:p>
            <a:pPr algn="ctr"/>
            <a:r>
              <a:rPr lang="fr-FR" sz="2800" b="1" dirty="0" err="1" smtClean="0"/>
              <a:t>Waking</a:t>
            </a:r>
            <a:r>
              <a:rPr lang="fr-FR" sz="2800" b="1" dirty="0" smtClean="0"/>
              <a:t> the body !</a:t>
            </a:r>
            <a:endParaRPr lang="fr-FR" sz="2800" b="1" dirty="0"/>
          </a:p>
        </p:txBody>
      </p:sp>
      <p:sp>
        <p:nvSpPr>
          <p:cNvPr id="13" name="Rectangle 12"/>
          <p:cNvSpPr/>
          <p:nvPr/>
        </p:nvSpPr>
        <p:spPr>
          <a:xfrm>
            <a:off x="360040" y="2780928"/>
            <a:ext cx="8460432" cy="1200329"/>
          </a:xfrm>
          <a:prstGeom prst="rect">
            <a:avLst/>
          </a:prstGeom>
        </p:spPr>
        <p:txBody>
          <a:bodyPr wrap="square">
            <a:spAutoFit/>
          </a:bodyPr>
          <a:lstStyle/>
          <a:p>
            <a:r>
              <a:rPr lang="fr-FR" dirty="0" smtClean="0"/>
              <a:t>Frotter </a:t>
            </a:r>
            <a:r>
              <a:rPr lang="fr-FR" dirty="0"/>
              <a:t>les parties du corps pour les réveiller. </a:t>
            </a:r>
          </a:p>
          <a:p>
            <a:r>
              <a:rPr lang="fr-FR" dirty="0"/>
              <a:t>L’enseignant mène l’activité la première fois. Elle pourra ensuite être menée par un élève qui guidera ainsi l’échauffement de son groupe. </a:t>
            </a:r>
          </a:p>
          <a:p>
            <a:r>
              <a:rPr lang="en-GB" b="1" dirty="0"/>
              <a:t>« Rub your neck, rub your left shoulder, … </a:t>
            </a:r>
            <a:r>
              <a:rPr lang="en-GB" b="1" dirty="0" smtClean="0"/>
              <a:t>»</a:t>
            </a:r>
            <a:endParaRPr lang="fr-FR" dirty="0"/>
          </a:p>
        </p:txBody>
      </p:sp>
      <p:sp>
        <p:nvSpPr>
          <p:cNvPr id="14" name="Rectangle 13"/>
          <p:cNvSpPr/>
          <p:nvPr/>
        </p:nvSpPr>
        <p:spPr>
          <a:xfrm>
            <a:off x="360040" y="4222829"/>
            <a:ext cx="8460432" cy="646331"/>
          </a:xfrm>
          <a:prstGeom prst="rect">
            <a:avLst/>
          </a:prstGeom>
          <a:solidFill>
            <a:schemeClr val="accent4">
              <a:lumMod val="40000"/>
              <a:lumOff val="60000"/>
            </a:schemeClr>
          </a:solidFill>
          <a:ln>
            <a:solidFill>
              <a:schemeClr val="tx1"/>
            </a:solidFill>
          </a:ln>
        </p:spPr>
        <p:txBody>
          <a:bodyPr wrap="square">
            <a:spAutoFit/>
          </a:bodyPr>
          <a:lstStyle/>
          <a:p>
            <a:r>
              <a:rPr lang="fr-FR" i="1" u="sng" dirty="0" smtClean="0"/>
              <a:t>Remarque</a:t>
            </a:r>
            <a:r>
              <a:rPr lang="fr-FR" dirty="0"/>
              <a:t> : Utiliser cette situation comme activité d’échauffement à l’expression corporelle, les jeux d’opposition… </a:t>
            </a:r>
          </a:p>
        </p:txBody>
      </p:sp>
    </p:spTree>
    <p:extLst>
      <p:ext uri="{BB962C8B-B14F-4D97-AF65-F5344CB8AC3E}">
        <p14:creationId xmlns:p14="http://schemas.microsoft.com/office/powerpoint/2010/main" val="227554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3" name="Espace réservé du contenu 2"/>
          <p:cNvSpPr>
            <a:spLocks noGrp="1"/>
          </p:cNvSpPr>
          <p:nvPr>
            <p:ph idx="1"/>
          </p:nvPr>
        </p:nvSpPr>
        <p:spPr>
          <a:xfrm>
            <a:off x="544735" y="2204864"/>
            <a:ext cx="8229600" cy="1728192"/>
          </a:xfrm>
        </p:spPr>
        <p:txBody>
          <a:bodyPr>
            <a:noAutofit/>
          </a:bodyPr>
          <a:lstStyle/>
          <a:p>
            <a:pPr marL="0" indent="0" algn="ctr">
              <a:buNone/>
            </a:pPr>
            <a:r>
              <a:rPr lang="fr-FR" sz="9600" dirty="0" smtClean="0"/>
              <a:t>Cycle 2</a:t>
            </a:r>
            <a:endParaRPr lang="fr-FR" sz="9600" dirty="0"/>
          </a:p>
        </p:txBody>
      </p:sp>
    </p:spTree>
    <p:extLst>
      <p:ext uri="{BB962C8B-B14F-4D97-AF65-F5344CB8AC3E}">
        <p14:creationId xmlns:p14="http://schemas.microsoft.com/office/powerpoint/2010/main" val="9490688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11" name="Rectangle 10"/>
          <p:cNvSpPr/>
          <p:nvPr/>
        </p:nvSpPr>
        <p:spPr>
          <a:xfrm>
            <a:off x="360040" y="2003356"/>
            <a:ext cx="8460432" cy="523220"/>
          </a:xfrm>
          <a:prstGeom prst="rect">
            <a:avLst/>
          </a:prstGeom>
        </p:spPr>
        <p:txBody>
          <a:bodyPr wrap="square">
            <a:spAutoFit/>
          </a:bodyPr>
          <a:lstStyle/>
          <a:p>
            <a:pPr algn="ctr"/>
            <a:r>
              <a:rPr lang="fr-FR" sz="2800" b="1" dirty="0" err="1" smtClean="0"/>
              <a:t>Moving</a:t>
            </a:r>
            <a:r>
              <a:rPr lang="fr-FR" sz="2800" b="1" dirty="0" smtClean="0"/>
              <a:t> </a:t>
            </a:r>
            <a:r>
              <a:rPr lang="fr-FR" sz="2800" b="1" dirty="0" err="1" smtClean="0"/>
              <a:t>like</a:t>
            </a:r>
            <a:r>
              <a:rPr lang="fr-FR" sz="2800" b="1" dirty="0" smtClean="0"/>
              <a:t>… !</a:t>
            </a:r>
            <a:endParaRPr lang="fr-FR" sz="2800" b="1" dirty="0"/>
          </a:p>
        </p:txBody>
      </p:sp>
      <p:sp>
        <p:nvSpPr>
          <p:cNvPr id="13" name="Rectangle 12"/>
          <p:cNvSpPr/>
          <p:nvPr/>
        </p:nvSpPr>
        <p:spPr>
          <a:xfrm>
            <a:off x="360040" y="2780928"/>
            <a:ext cx="8460432" cy="2031325"/>
          </a:xfrm>
          <a:prstGeom prst="rect">
            <a:avLst/>
          </a:prstGeom>
        </p:spPr>
        <p:txBody>
          <a:bodyPr wrap="square">
            <a:spAutoFit/>
          </a:bodyPr>
          <a:lstStyle/>
          <a:p>
            <a:r>
              <a:rPr lang="fr-FR" dirty="0" smtClean="0"/>
              <a:t>Interpréter </a:t>
            </a:r>
            <a:r>
              <a:rPr lang="fr-FR" dirty="0"/>
              <a:t>un mouvement ou un enchaînement de mouvement à la manière d’un animal ou d’un personnage vu dans des albums. </a:t>
            </a:r>
          </a:p>
          <a:p>
            <a:r>
              <a:rPr lang="en-GB" i="1" dirty="0"/>
              <a:t>« Let’s walk like a ghost » </a:t>
            </a:r>
            <a:endParaRPr lang="fr-FR" dirty="0"/>
          </a:p>
          <a:p>
            <a:r>
              <a:rPr lang="en-GB" i="1" dirty="0"/>
              <a:t>“Let’s dance like a monkey” </a:t>
            </a:r>
            <a:endParaRPr lang="fr-FR" dirty="0"/>
          </a:p>
          <a:p>
            <a:r>
              <a:rPr lang="en-GB" i="1" dirty="0"/>
              <a:t>“Let’s walk like a duck” </a:t>
            </a:r>
            <a:endParaRPr lang="fr-FR" dirty="0"/>
          </a:p>
          <a:p>
            <a:r>
              <a:rPr lang="en-GB" i="1" dirty="0"/>
              <a:t>“Let’s leap like a frog”… </a:t>
            </a:r>
            <a:endParaRPr lang="fr-FR" dirty="0"/>
          </a:p>
          <a:p>
            <a:r>
              <a:rPr lang="en-GB" dirty="0"/>
              <a:t> </a:t>
            </a:r>
            <a:endParaRPr lang="fr-FR" b="1" dirty="0"/>
          </a:p>
        </p:txBody>
      </p:sp>
      <p:sp>
        <p:nvSpPr>
          <p:cNvPr id="14" name="Rectangle 13"/>
          <p:cNvSpPr/>
          <p:nvPr/>
        </p:nvSpPr>
        <p:spPr>
          <a:xfrm>
            <a:off x="360040" y="4941168"/>
            <a:ext cx="8460432" cy="646331"/>
          </a:xfrm>
          <a:prstGeom prst="rect">
            <a:avLst/>
          </a:prstGeom>
          <a:solidFill>
            <a:schemeClr val="accent4">
              <a:lumMod val="40000"/>
              <a:lumOff val="60000"/>
            </a:schemeClr>
          </a:solidFill>
          <a:ln>
            <a:solidFill>
              <a:schemeClr val="tx1"/>
            </a:solidFill>
          </a:ln>
        </p:spPr>
        <p:txBody>
          <a:bodyPr wrap="square">
            <a:spAutoFit/>
          </a:bodyPr>
          <a:lstStyle/>
          <a:p>
            <a:r>
              <a:rPr lang="fr-FR" i="1" u="sng" dirty="0"/>
              <a:t>Remarque</a:t>
            </a:r>
            <a:r>
              <a:rPr lang="fr-FR" b="1" dirty="0"/>
              <a:t> </a:t>
            </a:r>
            <a:r>
              <a:rPr lang="fr-FR" dirty="0"/>
              <a:t>  Bien utiliser les </a:t>
            </a:r>
            <a:r>
              <a:rPr lang="fr-FR" dirty="0" err="1"/>
              <a:t>flashcards</a:t>
            </a:r>
            <a:r>
              <a:rPr lang="fr-FR" dirty="0"/>
              <a:t> pour avoir le répertoire des possibles sous les yeux pendant la séance. </a:t>
            </a:r>
            <a:endParaRPr lang="fr-FR" b="1" dirty="0"/>
          </a:p>
        </p:txBody>
      </p:sp>
    </p:spTree>
    <p:extLst>
      <p:ext uri="{BB962C8B-B14F-4D97-AF65-F5344CB8AC3E}">
        <p14:creationId xmlns:p14="http://schemas.microsoft.com/office/powerpoint/2010/main" val="15014267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11" name="Rectangle 10"/>
          <p:cNvSpPr/>
          <p:nvPr/>
        </p:nvSpPr>
        <p:spPr>
          <a:xfrm>
            <a:off x="360040" y="2003356"/>
            <a:ext cx="8460432" cy="523220"/>
          </a:xfrm>
          <a:prstGeom prst="rect">
            <a:avLst/>
          </a:prstGeom>
        </p:spPr>
        <p:txBody>
          <a:bodyPr wrap="square">
            <a:spAutoFit/>
          </a:bodyPr>
          <a:lstStyle/>
          <a:p>
            <a:pPr algn="ctr"/>
            <a:r>
              <a:rPr lang="fr-FR" sz="2800" b="1" dirty="0" smtClean="0"/>
              <a:t>The </a:t>
            </a:r>
            <a:r>
              <a:rPr lang="fr-FR" sz="2800" b="1" dirty="0" err="1" smtClean="0"/>
              <a:t>siamese</a:t>
            </a:r>
            <a:r>
              <a:rPr lang="fr-FR" sz="2800" b="1" dirty="0" smtClean="0"/>
              <a:t> </a:t>
            </a:r>
            <a:r>
              <a:rPr lang="fr-FR" sz="2800" b="1" dirty="0" err="1" smtClean="0"/>
              <a:t>twins</a:t>
            </a:r>
            <a:r>
              <a:rPr lang="fr-FR" sz="2800" b="1" dirty="0" smtClean="0"/>
              <a:t> !</a:t>
            </a:r>
            <a:endParaRPr lang="fr-FR" sz="2800" b="1" dirty="0"/>
          </a:p>
        </p:txBody>
      </p:sp>
      <p:sp>
        <p:nvSpPr>
          <p:cNvPr id="13" name="Rectangle 12"/>
          <p:cNvSpPr/>
          <p:nvPr/>
        </p:nvSpPr>
        <p:spPr>
          <a:xfrm>
            <a:off x="360040" y="2621811"/>
            <a:ext cx="8460432" cy="2031325"/>
          </a:xfrm>
          <a:prstGeom prst="rect">
            <a:avLst/>
          </a:prstGeom>
        </p:spPr>
        <p:txBody>
          <a:bodyPr wrap="square">
            <a:spAutoFit/>
          </a:bodyPr>
          <a:lstStyle/>
          <a:p>
            <a:r>
              <a:rPr lang="fr-FR" dirty="0" smtClean="0"/>
              <a:t>Les </a:t>
            </a:r>
            <a:r>
              <a:rPr lang="fr-FR" dirty="0"/>
              <a:t>élèves sont en binômes. Donner des consignes de déplacement avec une contrainte de zone de contact. </a:t>
            </a:r>
            <a:endParaRPr lang="fr-FR" b="1" dirty="0"/>
          </a:p>
          <a:p>
            <a:r>
              <a:rPr lang="en-GB" i="1" dirty="0"/>
              <a:t>« Back to back + Walk », « Shoulder to shoulder + Run », “Foot to foot + Jump »… </a:t>
            </a:r>
            <a:r>
              <a:rPr lang="fr-FR" dirty="0"/>
              <a:t>Ici les consignes sont dans un premier temps dissociées pour indiquer d’abord la position à adopter puis, une fois les élèves en place, donner le déplacement. </a:t>
            </a:r>
            <a:endParaRPr lang="fr-FR" b="1" dirty="0"/>
          </a:p>
          <a:p>
            <a:r>
              <a:rPr lang="fr-FR" dirty="0"/>
              <a:t>Une évolution est de donner la double consigne directement </a:t>
            </a:r>
            <a:r>
              <a:rPr lang="fr-FR" i="1" dirty="0"/>
              <a:t>« </a:t>
            </a:r>
            <a:r>
              <a:rPr lang="fr-FR" i="1" dirty="0" err="1"/>
              <a:t>Walk</a:t>
            </a:r>
            <a:r>
              <a:rPr lang="fr-FR" i="1" dirty="0"/>
              <a:t> back to back »</a:t>
            </a:r>
            <a:endParaRPr lang="fr-FR" b="1" dirty="0"/>
          </a:p>
          <a:p>
            <a:r>
              <a:rPr lang="fr-FR" b="1" dirty="0"/>
              <a:t> </a:t>
            </a:r>
          </a:p>
        </p:txBody>
      </p:sp>
    </p:spTree>
    <p:extLst>
      <p:ext uri="{BB962C8B-B14F-4D97-AF65-F5344CB8AC3E}">
        <p14:creationId xmlns:p14="http://schemas.microsoft.com/office/powerpoint/2010/main" val="15578530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11" name="Rectangle 10"/>
          <p:cNvSpPr/>
          <p:nvPr/>
        </p:nvSpPr>
        <p:spPr>
          <a:xfrm>
            <a:off x="360040" y="2003356"/>
            <a:ext cx="8460432" cy="523220"/>
          </a:xfrm>
          <a:prstGeom prst="rect">
            <a:avLst/>
          </a:prstGeom>
        </p:spPr>
        <p:txBody>
          <a:bodyPr wrap="square">
            <a:spAutoFit/>
          </a:bodyPr>
          <a:lstStyle/>
          <a:p>
            <a:pPr algn="ctr"/>
            <a:r>
              <a:rPr lang="fr-FR" sz="2800" b="1" dirty="0" smtClean="0"/>
              <a:t>The </a:t>
            </a:r>
            <a:r>
              <a:rPr lang="fr-FR" sz="2800" b="1" dirty="0" err="1" smtClean="0"/>
              <a:t>siamese</a:t>
            </a:r>
            <a:r>
              <a:rPr lang="fr-FR" sz="2800" b="1" dirty="0" smtClean="0"/>
              <a:t> </a:t>
            </a:r>
            <a:r>
              <a:rPr lang="fr-FR" sz="2800" b="1" dirty="0" err="1" smtClean="0"/>
              <a:t>twins</a:t>
            </a:r>
            <a:r>
              <a:rPr lang="fr-FR" sz="2800" b="1" dirty="0" smtClean="0"/>
              <a:t> !</a:t>
            </a:r>
            <a:endParaRPr lang="fr-FR" sz="2800" b="1" dirty="0"/>
          </a:p>
        </p:txBody>
      </p:sp>
      <p:sp>
        <p:nvSpPr>
          <p:cNvPr id="13" name="Rectangle 12"/>
          <p:cNvSpPr/>
          <p:nvPr/>
        </p:nvSpPr>
        <p:spPr>
          <a:xfrm>
            <a:off x="360040" y="2621811"/>
            <a:ext cx="8460432" cy="2031325"/>
          </a:xfrm>
          <a:prstGeom prst="rect">
            <a:avLst/>
          </a:prstGeom>
        </p:spPr>
        <p:txBody>
          <a:bodyPr wrap="square">
            <a:spAutoFit/>
          </a:bodyPr>
          <a:lstStyle/>
          <a:p>
            <a:r>
              <a:rPr lang="fr-FR" dirty="0" smtClean="0"/>
              <a:t>Les </a:t>
            </a:r>
            <a:r>
              <a:rPr lang="fr-FR" dirty="0"/>
              <a:t>élèves sont en binômes. Donner des consignes de déplacement avec une contrainte de zone de contact. </a:t>
            </a:r>
            <a:endParaRPr lang="fr-FR" b="1" dirty="0"/>
          </a:p>
          <a:p>
            <a:r>
              <a:rPr lang="en-GB" i="1" dirty="0"/>
              <a:t>« Back to back + Walk », « Shoulder to shoulder + Run », “Foot to foot + Jump »… </a:t>
            </a:r>
            <a:r>
              <a:rPr lang="fr-FR" dirty="0"/>
              <a:t>Ici les consignes sont dans un premier temps dissociées pour indiquer d’abord la position à adopter puis, une fois les élèves en place, donner le déplacement. </a:t>
            </a:r>
            <a:endParaRPr lang="fr-FR" b="1" dirty="0"/>
          </a:p>
          <a:p>
            <a:r>
              <a:rPr lang="fr-FR" dirty="0"/>
              <a:t>Une évolution est de donner la double consigne directement </a:t>
            </a:r>
            <a:r>
              <a:rPr lang="fr-FR" i="1" dirty="0"/>
              <a:t>« </a:t>
            </a:r>
            <a:r>
              <a:rPr lang="fr-FR" i="1" dirty="0" err="1"/>
              <a:t>Walk</a:t>
            </a:r>
            <a:r>
              <a:rPr lang="fr-FR" i="1" dirty="0"/>
              <a:t> back to back »</a:t>
            </a:r>
            <a:endParaRPr lang="fr-FR" b="1" dirty="0"/>
          </a:p>
          <a:p>
            <a:r>
              <a:rPr lang="fr-FR" b="1" dirty="0"/>
              <a:t> </a:t>
            </a:r>
          </a:p>
        </p:txBody>
      </p:sp>
    </p:spTree>
    <p:extLst>
      <p:ext uri="{BB962C8B-B14F-4D97-AF65-F5344CB8AC3E}">
        <p14:creationId xmlns:p14="http://schemas.microsoft.com/office/powerpoint/2010/main" val="29011953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683568" y="2632844"/>
            <a:ext cx="8064896" cy="1569660"/>
          </a:xfrm>
          <a:prstGeom prst="rect">
            <a:avLst/>
          </a:prstGeom>
          <a:solidFill>
            <a:schemeClr val="accent4">
              <a:lumMod val="40000"/>
              <a:lumOff val="60000"/>
            </a:schemeClr>
          </a:solidFill>
        </p:spPr>
        <p:txBody>
          <a:bodyPr wrap="square">
            <a:spAutoFit/>
          </a:bodyPr>
          <a:lstStyle/>
          <a:p>
            <a:pPr algn="ctr"/>
            <a:r>
              <a:rPr lang="fr-FR" sz="4800" b="1" dirty="0" smtClean="0"/>
              <a:t>Des situations pour le retour au calme</a:t>
            </a:r>
            <a:endParaRPr lang="fr-FR" sz="4800" b="1" dirty="0"/>
          </a:p>
        </p:txBody>
      </p:sp>
    </p:spTree>
    <p:extLst>
      <p:ext uri="{BB962C8B-B14F-4D97-AF65-F5344CB8AC3E}">
        <p14:creationId xmlns:p14="http://schemas.microsoft.com/office/powerpoint/2010/main" val="6731888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11" name="Rectangle 10"/>
          <p:cNvSpPr/>
          <p:nvPr/>
        </p:nvSpPr>
        <p:spPr>
          <a:xfrm>
            <a:off x="360040" y="2003356"/>
            <a:ext cx="8460432" cy="523220"/>
          </a:xfrm>
          <a:prstGeom prst="rect">
            <a:avLst/>
          </a:prstGeom>
        </p:spPr>
        <p:txBody>
          <a:bodyPr wrap="square">
            <a:spAutoFit/>
          </a:bodyPr>
          <a:lstStyle/>
          <a:p>
            <a:pPr algn="ctr"/>
            <a:r>
              <a:rPr lang="fr-FR" sz="2800" b="1" dirty="0" smtClean="0"/>
              <a:t>The </a:t>
            </a:r>
            <a:r>
              <a:rPr lang="fr-FR" sz="2800" b="1" dirty="0" err="1" smtClean="0"/>
              <a:t>ball</a:t>
            </a:r>
            <a:r>
              <a:rPr lang="fr-FR" sz="2800" b="1" dirty="0" smtClean="0"/>
              <a:t> massage !</a:t>
            </a:r>
            <a:endParaRPr lang="fr-FR" sz="2800" b="1" dirty="0"/>
          </a:p>
        </p:txBody>
      </p:sp>
      <p:sp>
        <p:nvSpPr>
          <p:cNvPr id="13" name="Rectangle 12"/>
          <p:cNvSpPr/>
          <p:nvPr/>
        </p:nvSpPr>
        <p:spPr>
          <a:xfrm>
            <a:off x="360040" y="2876743"/>
            <a:ext cx="8460432" cy="1200329"/>
          </a:xfrm>
          <a:prstGeom prst="rect">
            <a:avLst/>
          </a:prstGeom>
        </p:spPr>
        <p:txBody>
          <a:bodyPr wrap="square">
            <a:spAutoFit/>
          </a:bodyPr>
          <a:lstStyle/>
          <a:p>
            <a:r>
              <a:rPr lang="fr-FR" dirty="0" smtClean="0"/>
              <a:t>Masser le </a:t>
            </a:r>
            <a:r>
              <a:rPr lang="fr-FR" dirty="0"/>
              <a:t>dos de son camarade en utilisant une balle de tennis à faire rouler dans la paume de la main, en suivant les consignes de l’enseignant puis du camarade (« </a:t>
            </a:r>
            <a:r>
              <a:rPr lang="fr-FR" i="1" dirty="0"/>
              <a:t>up, down, to the right, to the </a:t>
            </a:r>
            <a:r>
              <a:rPr lang="fr-FR" i="1" dirty="0" err="1"/>
              <a:t>left</a:t>
            </a:r>
            <a:r>
              <a:rPr lang="fr-FR" i="1" dirty="0"/>
              <a:t>, in the middle </a:t>
            </a:r>
            <a:r>
              <a:rPr lang="fr-FR" dirty="0"/>
              <a:t>») </a:t>
            </a:r>
          </a:p>
          <a:p>
            <a:r>
              <a:rPr lang="fr-FR" dirty="0"/>
              <a:t> </a:t>
            </a:r>
          </a:p>
        </p:txBody>
      </p:sp>
    </p:spTree>
    <p:extLst>
      <p:ext uri="{BB962C8B-B14F-4D97-AF65-F5344CB8AC3E}">
        <p14:creationId xmlns:p14="http://schemas.microsoft.com/office/powerpoint/2010/main" val="33282034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7" name="Rectangle 6"/>
          <p:cNvSpPr/>
          <p:nvPr/>
        </p:nvSpPr>
        <p:spPr>
          <a:xfrm>
            <a:off x="683568" y="2632844"/>
            <a:ext cx="8064896" cy="830997"/>
          </a:xfrm>
          <a:prstGeom prst="rect">
            <a:avLst/>
          </a:prstGeom>
          <a:solidFill>
            <a:schemeClr val="accent4">
              <a:lumMod val="40000"/>
              <a:lumOff val="60000"/>
            </a:schemeClr>
          </a:solidFill>
        </p:spPr>
        <p:txBody>
          <a:bodyPr wrap="square">
            <a:spAutoFit/>
          </a:bodyPr>
          <a:lstStyle/>
          <a:p>
            <a:pPr algn="ctr"/>
            <a:r>
              <a:rPr lang="fr-FR" sz="4800" b="1" dirty="0" smtClean="0"/>
              <a:t>Bibliographie</a:t>
            </a:r>
          </a:p>
        </p:txBody>
      </p:sp>
    </p:spTree>
    <p:extLst>
      <p:ext uri="{BB962C8B-B14F-4D97-AF65-F5344CB8AC3E}">
        <p14:creationId xmlns:p14="http://schemas.microsoft.com/office/powerpoint/2010/main" val="4109040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11" name="Rectangle 10"/>
          <p:cNvSpPr/>
          <p:nvPr/>
        </p:nvSpPr>
        <p:spPr>
          <a:xfrm>
            <a:off x="360040" y="2003356"/>
            <a:ext cx="8460432" cy="523220"/>
          </a:xfrm>
          <a:prstGeom prst="rect">
            <a:avLst/>
          </a:prstGeom>
        </p:spPr>
        <p:txBody>
          <a:bodyPr wrap="square">
            <a:spAutoFit/>
          </a:bodyPr>
          <a:lstStyle/>
          <a:p>
            <a:pPr algn="ctr"/>
            <a:r>
              <a:rPr lang="fr-FR" sz="2800" b="1" dirty="0" smtClean="0"/>
              <a:t>Activités d’échauffement</a:t>
            </a:r>
            <a:endParaRPr lang="fr-FR" sz="2800" b="1" dirty="0"/>
          </a:p>
        </p:txBody>
      </p:sp>
      <p:sp>
        <p:nvSpPr>
          <p:cNvPr id="13" name="Rectangle 12"/>
          <p:cNvSpPr/>
          <p:nvPr/>
        </p:nvSpPr>
        <p:spPr>
          <a:xfrm>
            <a:off x="360040" y="3142709"/>
            <a:ext cx="8460432" cy="1754326"/>
          </a:xfrm>
          <a:prstGeom prst="rect">
            <a:avLst/>
          </a:prstGeom>
        </p:spPr>
        <p:txBody>
          <a:bodyPr wrap="square">
            <a:spAutoFit/>
          </a:bodyPr>
          <a:lstStyle/>
          <a:p>
            <a:pPr lvl="0"/>
            <a:r>
              <a:rPr lang="fr-FR" b="1" u="sng" dirty="0"/>
              <a:t>Warm up - Une séquence sport et langues (partie 1) Site </a:t>
            </a:r>
            <a:r>
              <a:rPr lang="fr-FR" b="1" u="sng" dirty="0" err="1"/>
              <a:t>Prim</a:t>
            </a:r>
            <a:r>
              <a:rPr lang="fr-FR" b="1" u="sng" dirty="0"/>
              <a:t> Langue</a:t>
            </a:r>
            <a:endParaRPr lang="fr-FR" b="1" dirty="0"/>
          </a:p>
          <a:p>
            <a:pPr lvl="1"/>
            <a:r>
              <a:rPr lang="fr-FR" b="1" u="sng" dirty="0">
                <a:hlinkClick r:id="rId3"/>
              </a:rPr>
              <a:t>http://www.primlangues.education.fr/ressources/sequence/warm-up-une-sequence-sport-et-langues-partie-1</a:t>
            </a:r>
            <a:endParaRPr lang="fr-FR" b="1" dirty="0"/>
          </a:p>
          <a:p>
            <a:pPr lvl="0"/>
            <a:endParaRPr lang="fr-FR" b="1" u="sng" dirty="0" smtClean="0"/>
          </a:p>
          <a:p>
            <a:pPr lvl="0"/>
            <a:r>
              <a:rPr lang="fr-FR" b="1" u="sng" dirty="0" smtClean="0"/>
              <a:t>Warm-Up </a:t>
            </a:r>
            <a:r>
              <a:rPr lang="fr-FR" b="1" u="sng" dirty="0" err="1"/>
              <a:t>exercises</a:t>
            </a:r>
            <a:r>
              <a:rPr lang="fr-FR" b="1" u="sng" dirty="0"/>
              <a:t> de la DSDEN du Pas de Calais </a:t>
            </a:r>
            <a:endParaRPr lang="fr-FR" b="1" dirty="0"/>
          </a:p>
          <a:p>
            <a:pPr lvl="1"/>
            <a:r>
              <a:rPr lang="fr-FR" b="1" u="sng" dirty="0">
                <a:hlinkClick r:id="rId4"/>
              </a:rPr>
              <a:t>http://www.ac-lille.fr/dsden62/spip.php?article2224</a:t>
            </a:r>
            <a:endParaRPr lang="fr-FR" b="1" dirty="0"/>
          </a:p>
        </p:txBody>
      </p:sp>
      <p:pic>
        <p:nvPicPr>
          <p:cNvPr id="1024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0498" y="4897035"/>
            <a:ext cx="4046297" cy="1610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886559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11" name="Rectangle 10"/>
          <p:cNvSpPr/>
          <p:nvPr/>
        </p:nvSpPr>
        <p:spPr>
          <a:xfrm>
            <a:off x="360040" y="2003356"/>
            <a:ext cx="8460432" cy="954107"/>
          </a:xfrm>
          <a:prstGeom prst="rect">
            <a:avLst/>
          </a:prstGeom>
        </p:spPr>
        <p:txBody>
          <a:bodyPr wrap="square">
            <a:spAutoFit/>
          </a:bodyPr>
          <a:lstStyle/>
          <a:p>
            <a:pPr algn="ctr"/>
            <a:r>
              <a:rPr lang="fr-FR" sz="2800" b="1" dirty="0" smtClean="0"/>
              <a:t>Eventail des situations EPS en relation avec différentes notions d’Anglais</a:t>
            </a:r>
            <a:endParaRPr lang="fr-FR" sz="2800" b="1" dirty="0"/>
          </a:p>
        </p:txBody>
      </p:sp>
      <p:sp>
        <p:nvSpPr>
          <p:cNvPr id="13" name="Rectangle 12"/>
          <p:cNvSpPr/>
          <p:nvPr/>
        </p:nvSpPr>
        <p:spPr>
          <a:xfrm>
            <a:off x="360040" y="3142709"/>
            <a:ext cx="8460432" cy="646331"/>
          </a:xfrm>
          <a:prstGeom prst="rect">
            <a:avLst/>
          </a:prstGeom>
        </p:spPr>
        <p:txBody>
          <a:bodyPr wrap="square">
            <a:spAutoFit/>
          </a:bodyPr>
          <a:lstStyle/>
          <a:p>
            <a:pPr lvl="0"/>
            <a:r>
              <a:rPr lang="fr-FR" b="1" u="sng" dirty="0" smtClean="0">
                <a:hlinkClick r:id="rId3"/>
              </a:rPr>
              <a:t>Document </a:t>
            </a:r>
            <a:r>
              <a:rPr lang="fr-FR" b="1" u="sng" dirty="0">
                <a:hlinkClick r:id="rId3"/>
              </a:rPr>
              <a:t>de Stéphanie </a:t>
            </a:r>
            <a:r>
              <a:rPr lang="fr-FR" b="1" u="sng" dirty="0" err="1">
                <a:hlinkClick r:id="rId3"/>
              </a:rPr>
              <a:t>Tynaire</a:t>
            </a:r>
            <a:r>
              <a:rPr lang="fr-FR" b="1" dirty="0"/>
              <a:t>, CPC EPS, Indre-et-Loire</a:t>
            </a:r>
          </a:p>
          <a:p>
            <a:pPr lvl="0"/>
            <a:r>
              <a:rPr lang="fr-FR" b="1" u="sng" dirty="0">
                <a:hlinkClick r:id="rId4"/>
              </a:rPr>
              <a:t>Dossier pédagogique Anglais/EPS</a:t>
            </a:r>
            <a:r>
              <a:rPr lang="fr-FR" b="1" dirty="0"/>
              <a:t>, Circonscription </a:t>
            </a:r>
            <a:r>
              <a:rPr lang="fr-FR" b="1" dirty="0" smtClean="0"/>
              <a:t>Limoges2</a:t>
            </a:r>
            <a:endParaRPr lang="fr-FR" b="1" dirty="0"/>
          </a:p>
        </p:txBody>
      </p:sp>
      <p:sp>
        <p:nvSpPr>
          <p:cNvPr id="7" name="Rectangle 6"/>
          <p:cNvSpPr/>
          <p:nvPr/>
        </p:nvSpPr>
        <p:spPr>
          <a:xfrm>
            <a:off x="512440" y="4141530"/>
            <a:ext cx="8460432" cy="523220"/>
          </a:xfrm>
          <a:prstGeom prst="rect">
            <a:avLst/>
          </a:prstGeom>
        </p:spPr>
        <p:txBody>
          <a:bodyPr wrap="square">
            <a:spAutoFit/>
          </a:bodyPr>
          <a:lstStyle/>
          <a:p>
            <a:pPr algn="ctr"/>
            <a:r>
              <a:rPr lang="fr-FR" sz="2800" b="1" dirty="0" smtClean="0"/>
              <a:t>Ressources audio</a:t>
            </a:r>
            <a:endParaRPr lang="fr-FR" sz="2800" b="1" dirty="0"/>
          </a:p>
        </p:txBody>
      </p:sp>
      <p:sp>
        <p:nvSpPr>
          <p:cNvPr id="12" name="Rectangle 11"/>
          <p:cNvSpPr/>
          <p:nvPr/>
        </p:nvSpPr>
        <p:spPr>
          <a:xfrm>
            <a:off x="512440" y="5014917"/>
            <a:ext cx="8460432" cy="646331"/>
          </a:xfrm>
          <a:prstGeom prst="rect">
            <a:avLst/>
          </a:prstGeom>
        </p:spPr>
        <p:txBody>
          <a:bodyPr wrap="square">
            <a:spAutoFit/>
          </a:bodyPr>
          <a:lstStyle/>
          <a:p>
            <a:r>
              <a:rPr lang="en-GB" b="1" u="sng" dirty="0" smtClean="0"/>
              <a:t>The </a:t>
            </a:r>
            <a:r>
              <a:rPr lang="en-GB" b="1" u="sng" dirty="0"/>
              <a:t>British Library digital archive :</a:t>
            </a:r>
            <a:endParaRPr lang="fr-FR" b="1" dirty="0"/>
          </a:p>
          <a:p>
            <a:r>
              <a:rPr lang="en-GB" b="1" u="sng" dirty="0">
                <a:hlinkClick r:id="rId5"/>
              </a:rPr>
              <a:t>http://sounds.bl.uk/Oral-history/Opie-collection-of-children-s-games-and-songs-</a:t>
            </a:r>
            <a:r>
              <a:rPr lang="en-GB" b="1" u="sng" dirty="0" smtClean="0">
                <a:hlinkClick r:id="rId5"/>
              </a:rPr>
              <a:t>/</a:t>
            </a:r>
            <a:endParaRPr lang="fr-FR" b="1" dirty="0"/>
          </a:p>
        </p:txBody>
      </p:sp>
    </p:spTree>
    <p:extLst>
      <p:ext uri="{BB962C8B-B14F-4D97-AF65-F5344CB8AC3E}">
        <p14:creationId xmlns:p14="http://schemas.microsoft.com/office/powerpoint/2010/main" val="137849180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11" name="Rectangle 10"/>
          <p:cNvSpPr/>
          <p:nvPr/>
        </p:nvSpPr>
        <p:spPr>
          <a:xfrm>
            <a:off x="360040" y="2003356"/>
            <a:ext cx="8460432" cy="523220"/>
          </a:xfrm>
          <a:prstGeom prst="rect">
            <a:avLst/>
          </a:prstGeom>
        </p:spPr>
        <p:txBody>
          <a:bodyPr wrap="square">
            <a:spAutoFit/>
          </a:bodyPr>
          <a:lstStyle/>
          <a:p>
            <a:pPr algn="ctr"/>
            <a:r>
              <a:rPr lang="fr-FR" sz="2800" b="1" dirty="0" smtClean="0"/>
              <a:t>Ressources vidéo</a:t>
            </a:r>
            <a:endParaRPr lang="fr-FR" sz="2800" b="1" dirty="0"/>
          </a:p>
        </p:txBody>
      </p:sp>
      <p:sp>
        <p:nvSpPr>
          <p:cNvPr id="13" name="Rectangle 12"/>
          <p:cNvSpPr/>
          <p:nvPr/>
        </p:nvSpPr>
        <p:spPr>
          <a:xfrm>
            <a:off x="360040" y="2876743"/>
            <a:ext cx="8460432" cy="3416320"/>
          </a:xfrm>
          <a:prstGeom prst="rect">
            <a:avLst/>
          </a:prstGeom>
        </p:spPr>
        <p:txBody>
          <a:bodyPr wrap="square">
            <a:spAutoFit/>
          </a:bodyPr>
          <a:lstStyle/>
          <a:p>
            <a:r>
              <a:rPr lang="fr-FR" b="1" u="sng" dirty="0" smtClean="0"/>
              <a:t>Archives </a:t>
            </a:r>
            <a:r>
              <a:rPr lang="fr-FR" b="1" u="sng" dirty="0"/>
              <a:t>sur les jeux traditionnels anglais (de 1900 à nos jours !)</a:t>
            </a:r>
            <a:endParaRPr lang="fr-FR" b="1" dirty="0"/>
          </a:p>
          <a:p>
            <a:pPr lvl="1"/>
            <a:r>
              <a:rPr lang="fr-FR" b="1" u="sng" dirty="0" smtClean="0">
                <a:hlinkClick r:id="rId3"/>
              </a:rPr>
              <a:t>http</a:t>
            </a:r>
            <a:r>
              <a:rPr lang="fr-FR" b="1" u="sng" dirty="0">
                <a:hlinkClick r:id="rId3"/>
              </a:rPr>
              <a:t>://www.bl.uk/learning/langlit/playground/kidszone.html</a:t>
            </a:r>
            <a:endParaRPr lang="fr-FR" b="1" dirty="0"/>
          </a:p>
          <a:p>
            <a:r>
              <a:rPr lang="en-GB" b="1" u="sng" dirty="0" smtClean="0"/>
              <a:t>How </a:t>
            </a:r>
            <a:r>
              <a:rPr lang="en-GB" b="1" u="sng" dirty="0"/>
              <a:t>to play Hot </a:t>
            </a:r>
            <a:r>
              <a:rPr lang="en-GB" b="1" u="sng" dirty="0" err="1"/>
              <a:t>potatoe</a:t>
            </a:r>
            <a:endParaRPr lang="fr-FR" b="1" dirty="0"/>
          </a:p>
          <a:p>
            <a:pPr lvl="1"/>
            <a:r>
              <a:rPr lang="en-GB" b="1" dirty="0" smtClean="0">
                <a:hlinkClick r:id="rId4"/>
              </a:rPr>
              <a:t>http</a:t>
            </a:r>
            <a:r>
              <a:rPr lang="en-GB" b="1" u="sng" dirty="0">
                <a:hlinkClick r:id="rId4"/>
              </a:rPr>
              <a:t>://www.videojug.com/film/how-to-play-hot-potato</a:t>
            </a:r>
            <a:endParaRPr lang="fr-FR" b="1" dirty="0"/>
          </a:p>
          <a:p>
            <a:r>
              <a:rPr lang="fr-FR" b="1" u="sng" dirty="0" err="1" smtClean="0"/>
              <a:t>Conkers</a:t>
            </a:r>
            <a:endParaRPr lang="fr-FR" b="1" dirty="0"/>
          </a:p>
          <a:p>
            <a:pPr lvl="1"/>
            <a:r>
              <a:rPr lang="fr-FR" b="1" u="sng" dirty="0">
                <a:hlinkClick r:id="rId5"/>
              </a:rPr>
              <a:t>http://</a:t>
            </a:r>
            <a:r>
              <a:rPr lang="fr-FR" b="1" u="sng" dirty="0" smtClean="0">
                <a:hlinkClick r:id="rId5"/>
              </a:rPr>
              <a:t>www.videojug.com/film/how-to-win-at-conkers?sourcelink=verticalrecommendation</a:t>
            </a:r>
            <a:endParaRPr lang="fr-FR" b="1" dirty="0"/>
          </a:p>
          <a:p>
            <a:r>
              <a:rPr lang="en-GB" b="1" u="sng" dirty="0" smtClean="0"/>
              <a:t>How </a:t>
            </a:r>
            <a:r>
              <a:rPr lang="en-GB" b="1" u="sng" dirty="0"/>
              <a:t>To Play Duck </a:t>
            </a:r>
            <a:r>
              <a:rPr lang="en-GB" b="1" u="sng" dirty="0" err="1"/>
              <a:t>Duck</a:t>
            </a:r>
            <a:r>
              <a:rPr lang="en-GB" b="1" u="sng" dirty="0"/>
              <a:t> Goose</a:t>
            </a:r>
            <a:endParaRPr lang="fr-FR" b="1" dirty="0"/>
          </a:p>
          <a:p>
            <a:pPr lvl="1"/>
            <a:r>
              <a:rPr lang="en-GB" b="1" u="sng" dirty="0">
                <a:hlinkClick r:id="rId6"/>
              </a:rPr>
              <a:t>http://www.videojug.com/film/how-to-play-duck-duck-goose?sourcelink=verticalrecommendation</a:t>
            </a:r>
            <a:endParaRPr lang="fr-FR" b="1" dirty="0"/>
          </a:p>
          <a:p>
            <a:r>
              <a:rPr lang="en-GB" b="1" dirty="0" smtClean="0"/>
              <a:t>How </a:t>
            </a:r>
            <a:r>
              <a:rPr lang="en-GB" b="1" dirty="0"/>
              <a:t>To Play Stuck In The Mud</a:t>
            </a:r>
            <a:endParaRPr lang="fr-FR" b="1" dirty="0"/>
          </a:p>
          <a:p>
            <a:pPr lvl="1"/>
            <a:r>
              <a:rPr lang="en-GB" b="1" u="sng" dirty="0" smtClean="0">
                <a:hlinkClick r:id="rId7"/>
              </a:rPr>
              <a:t>http</a:t>
            </a:r>
            <a:r>
              <a:rPr lang="en-GB" b="1" u="sng" dirty="0">
                <a:hlinkClick r:id="rId7"/>
              </a:rPr>
              <a:t>://www.videojug.com/film/how-to-play-stuck-in-the-mud</a:t>
            </a:r>
            <a:endParaRPr lang="fr-FR" dirty="0"/>
          </a:p>
        </p:txBody>
      </p:sp>
    </p:spTree>
    <p:extLst>
      <p:ext uri="{BB962C8B-B14F-4D97-AF65-F5344CB8AC3E}">
        <p14:creationId xmlns:p14="http://schemas.microsoft.com/office/powerpoint/2010/main" val="17539449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11" name="Rectangle 10"/>
          <p:cNvSpPr/>
          <p:nvPr/>
        </p:nvSpPr>
        <p:spPr>
          <a:xfrm>
            <a:off x="360040" y="3235623"/>
            <a:ext cx="8460432" cy="769441"/>
          </a:xfrm>
          <a:prstGeom prst="rect">
            <a:avLst/>
          </a:prstGeom>
        </p:spPr>
        <p:txBody>
          <a:bodyPr wrap="square">
            <a:spAutoFit/>
          </a:bodyPr>
          <a:lstStyle/>
          <a:p>
            <a:pPr algn="ctr"/>
            <a:r>
              <a:rPr lang="fr-FR" sz="4400" b="1" dirty="0" smtClean="0"/>
              <a:t>Merci pour votre attention</a:t>
            </a:r>
            <a:endParaRPr lang="fr-FR" sz="4400" b="1" dirty="0"/>
          </a:p>
        </p:txBody>
      </p:sp>
    </p:spTree>
    <p:extLst>
      <p:ext uri="{BB962C8B-B14F-4D97-AF65-F5344CB8AC3E}">
        <p14:creationId xmlns:p14="http://schemas.microsoft.com/office/powerpoint/2010/main" val="839168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2085" y="1628800"/>
            <a:ext cx="4914900" cy="466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9816" y="2763391"/>
            <a:ext cx="70866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9341" y="4221088"/>
            <a:ext cx="7077075" cy="140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lèche vers le bas 4"/>
          <p:cNvSpPr/>
          <p:nvPr/>
        </p:nvSpPr>
        <p:spPr>
          <a:xfrm>
            <a:off x="4442892" y="2095525"/>
            <a:ext cx="417140" cy="4693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bas 13"/>
          <p:cNvSpPr/>
          <p:nvPr/>
        </p:nvSpPr>
        <p:spPr>
          <a:xfrm>
            <a:off x="4442892" y="3717032"/>
            <a:ext cx="417140" cy="4693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8517" y="5147022"/>
            <a:ext cx="8465889" cy="483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30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marL="0" indent="0" algn="ctr">
              <a:buNone/>
            </a:pPr>
            <a:endParaRPr lang="fr-FR" dirty="0" smtClean="0"/>
          </a:p>
          <a:p>
            <a:pPr marL="0" indent="0" algn="ctr">
              <a:buNone/>
            </a:pPr>
            <a:r>
              <a:rPr lang="fr-FR" sz="5400" dirty="0" smtClean="0"/>
              <a:t>L’animation </a:t>
            </a:r>
          </a:p>
          <a:p>
            <a:pPr marL="0" indent="0" algn="ctr">
              <a:buNone/>
            </a:pPr>
            <a:r>
              <a:rPr lang="fr-FR" sz="5400" i="1" dirty="0" smtClean="0"/>
              <a:t>Construire et mettre en œuvre une séance de Langue</a:t>
            </a:r>
            <a:endParaRPr lang="fr-FR" sz="5400" i="1" dirty="0" smtClean="0"/>
          </a:p>
          <a:p>
            <a:pPr marL="0" indent="0" algn="ctr">
              <a:buNone/>
            </a:pPr>
            <a:r>
              <a:rPr lang="fr-FR" sz="5400" dirty="0" smtClean="0"/>
              <a:t>se déroulera au 2</a:t>
            </a:r>
            <a:r>
              <a:rPr lang="fr-FR" sz="5400" baseline="30000" dirty="0" smtClean="0"/>
              <a:t>ème</a:t>
            </a:r>
            <a:r>
              <a:rPr lang="fr-FR" sz="5400" dirty="0" smtClean="0"/>
              <a:t> étage.</a:t>
            </a:r>
          </a:p>
          <a:p>
            <a:pPr marL="0" indent="0" algn="ctr">
              <a:buNone/>
            </a:pPr>
            <a:endParaRPr lang="fr-FR" dirty="0"/>
          </a:p>
        </p:txBody>
      </p:sp>
      <p:grpSp>
        <p:nvGrpSpPr>
          <p:cNvPr id="7" name="Group 2"/>
          <p:cNvGrpSpPr>
            <a:grpSpLocks/>
          </p:cNvGrpSpPr>
          <p:nvPr/>
        </p:nvGrpSpPr>
        <p:grpSpPr bwMode="auto">
          <a:xfrm>
            <a:off x="282575" y="520700"/>
            <a:ext cx="8753921" cy="774700"/>
            <a:chOff x="436" y="712"/>
            <a:chExt cx="11123" cy="1220"/>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Tree>
    <p:extLst>
      <p:ext uri="{BB962C8B-B14F-4D97-AF65-F5344CB8AC3E}">
        <p14:creationId xmlns:p14="http://schemas.microsoft.com/office/powerpoint/2010/main" val="322707565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ctr">
              <a:buNone/>
            </a:pPr>
            <a:endParaRPr lang="fr-FR" dirty="0" smtClean="0"/>
          </a:p>
          <a:p>
            <a:pPr marL="0" indent="0" algn="ctr">
              <a:buNone/>
            </a:pPr>
            <a:endParaRPr lang="fr-FR" dirty="0"/>
          </a:p>
          <a:p>
            <a:pPr marL="0" indent="0" algn="ctr">
              <a:buNone/>
            </a:pPr>
            <a:endParaRPr lang="fr-FR" dirty="0"/>
          </a:p>
          <a:p>
            <a:pPr marL="0" indent="0" algn="ctr">
              <a:buNone/>
            </a:pPr>
            <a:r>
              <a:rPr lang="fr-FR" sz="5400" dirty="0" smtClean="0"/>
              <a:t>Au fond du couloir à gauche.</a:t>
            </a:r>
          </a:p>
          <a:p>
            <a:pPr marL="0" indent="0" algn="ctr">
              <a:buNone/>
            </a:pPr>
            <a:endParaRPr lang="fr-FR" dirty="0"/>
          </a:p>
        </p:txBody>
      </p:sp>
      <p:sp>
        <p:nvSpPr>
          <p:cNvPr id="7" name="Flèche droite 6"/>
          <p:cNvSpPr/>
          <p:nvPr/>
        </p:nvSpPr>
        <p:spPr>
          <a:xfrm flipH="1">
            <a:off x="2771800" y="4869160"/>
            <a:ext cx="352839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Tree>
    <p:extLst>
      <p:ext uri="{BB962C8B-B14F-4D97-AF65-F5344CB8AC3E}">
        <p14:creationId xmlns:p14="http://schemas.microsoft.com/office/powerpoint/2010/main" val="2186710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556792"/>
            <a:ext cx="1828800"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1988840"/>
            <a:ext cx="7343775"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8469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12" name="Rectangle 1"/>
          <p:cNvSpPr>
            <a:spLocks noChangeArrowheads="1"/>
          </p:cNvSpPr>
          <p:nvPr/>
        </p:nvSpPr>
        <p:spPr bwMode="auto">
          <a:xfrm>
            <a:off x="468560" y="2206605"/>
            <a:ext cx="806388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dirty="0" smtClean="0">
                <a:ln>
                  <a:noFill/>
                </a:ln>
                <a:solidFill>
                  <a:schemeClr val="tx1"/>
                </a:solidFill>
                <a:effectLst/>
                <a:latin typeface="Arial" charset="0"/>
                <a:cs typeface="Arial" charset="0"/>
              </a:rPr>
              <a:t>Une progressivité est ménagée à partir des trois thématiques proposées tout au long du cycle.</a:t>
            </a: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38225" y="2985294"/>
            <a:ext cx="7067550" cy="2505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Ellipse 13"/>
          <p:cNvSpPr/>
          <p:nvPr/>
        </p:nvSpPr>
        <p:spPr>
          <a:xfrm>
            <a:off x="971600" y="3068960"/>
            <a:ext cx="868469"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971600" y="3717032"/>
            <a:ext cx="136815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p:cNvSpPr/>
          <p:nvPr/>
        </p:nvSpPr>
        <p:spPr>
          <a:xfrm>
            <a:off x="899592" y="4365104"/>
            <a:ext cx="1944216"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3203848" y="4221088"/>
            <a:ext cx="648072" cy="3240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5292080" y="4383106"/>
            <a:ext cx="1728192" cy="27003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1043608" y="1844824"/>
            <a:ext cx="2245551" cy="369332"/>
          </a:xfrm>
          <a:prstGeom prst="rect">
            <a:avLst/>
          </a:prstGeom>
          <a:noFill/>
        </p:spPr>
        <p:txBody>
          <a:bodyPr wrap="none" rtlCol="0">
            <a:spAutoFit/>
          </a:bodyPr>
          <a:lstStyle/>
          <a:p>
            <a:r>
              <a:rPr lang="fr-FR" b="1" dirty="0" smtClean="0"/>
              <a:t>Approches culturelles</a:t>
            </a:r>
            <a:endParaRPr lang="fr-FR" b="1" dirty="0"/>
          </a:p>
        </p:txBody>
      </p:sp>
    </p:spTree>
    <p:extLst>
      <p:ext uri="{BB962C8B-B14F-4D97-AF65-F5344CB8AC3E}">
        <p14:creationId xmlns:p14="http://schemas.microsoft.com/office/powerpoint/2010/main" val="234888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
          <p:cNvGrpSpPr>
            <a:grpSpLocks/>
          </p:cNvGrpSpPr>
          <p:nvPr/>
        </p:nvGrpSpPr>
        <p:grpSpPr bwMode="auto">
          <a:xfrm>
            <a:off x="282575" y="520700"/>
            <a:ext cx="8753921" cy="774700"/>
            <a:chOff x="436" y="712"/>
            <a:chExt cx="11123" cy="1220"/>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t="6870"/>
            <a:stretch>
              <a:fillRect/>
            </a:stretch>
          </p:blipFill>
          <p:spPr bwMode="auto">
            <a:xfrm>
              <a:off x="436" y="712"/>
              <a:ext cx="11123" cy="1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 Box 4"/>
            <p:cNvSpPr txBox="1">
              <a:spLocks noChangeArrowheads="1"/>
            </p:cNvSpPr>
            <p:nvPr/>
          </p:nvSpPr>
          <p:spPr bwMode="auto">
            <a:xfrm>
              <a:off x="2415" y="1110"/>
              <a:ext cx="7808" cy="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altLang="fr-FR" sz="1600" b="0" i="0" u="none" strike="noStrike" cap="none" normalizeH="0" dirty="0" smtClean="0">
                  <a:ln>
                    <a:noFill/>
                  </a:ln>
                  <a:solidFill>
                    <a:srgbClr val="FFFFFF"/>
                  </a:solidFill>
                  <a:effectLst/>
                  <a:latin typeface="Comic Sans MS" pitchFamily="66" charset="0"/>
                  <a:cs typeface="Arial" pitchFamily="34" charset="0"/>
                </a:rPr>
                <a:t>Animation construire et mettre en œuvre une séance de langue</a:t>
              </a:r>
            </a:p>
          </p:txBody>
        </p:sp>
      </p:grpSp>
      <p:sp>
        <p:nvSpPr>
          <p:cNvPr id="19" name="ZoneTexte 18"/>
          <p:cNvSpPr txBox="1"/>
          <p:nvPr/>
        </p:nvSpPr>
        <p:spPr>
          <a:xfrm>
            <a:off x="596033" y="1844824"/>
            <a:ext cx="2137380" cy="646331"/>
          </a:xfrm>
          <a:prstGeom prst="rect">
            <a:avLst/>
          </a:prstGeom>
          <a:noFill/>
        </p:spPr>
        <p:txBody>
          <a:bodyPr wrap="none" rtlCol="0">
            <a:spAutoFit/>
          </a:bodyPr>
          <a:lstStyle/>
          <a:p>
            <a:r>
              <a:rPr lang="fr-FR" b="1" dirty="0" smtClean="0"/>
              <a:t>Activités langagières</a:t>
            </a:r>
          </a:p>
          <a:p>
            <a:r>
              <a:rPr lang="fr-FR" b="1" dirty="0" smtClean="0"/>
              <a:t>Comprendre l’oral</a:t>
            </a:r>
            <a:endParaRPr lang="fr-FR" b="1"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1" y="2721471"/>
            <a:ext cx="3924924" cy="20756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Ellipse 2"/>
          <p:cNvSpPr/>
          <p:nvPr/>
        </p:nvSpPr>
        <p:spPr>
          <a:xfrm>
            <a:off x="596033" y="2924944"/>
            <a:ext cx="3456384"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llipse 19"/>
          <p:cNvSpPr/>
          <p:nvPr/>
        </p:nvSpPr>
        <p:spPr>
          <a:xfrm>
            <a:off x="467544" y="3686428"/>
            <a:ext cx="3456384" cy="3906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539552" y="5406315"/>
            <a:ext cx="7992888"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1"/>
            <a:r>
              <a:rPr lang="fr-FR" sz="2400" i="1" dirty="0" smtClean="0"/>
              <a:t>En cycle 2 : les programmes de l’enseignement des LV invitent à une pratique de compréhension orale puis de production orale</a:t>
            </a:r>
            <a:endParaRPr lang="fr-FR" sz="2400" dirty="0"/>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2708920"/>
            <a:ext cx="4320480" cy="1790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Ellipse 21"/>
          <p:cNvSpPr/>
          <p:nvPr/>
        </p:nvSpPr>
        <p:spPr>
          <a:xfrm>
            <a:off x="4659535" y="3284984"/>
            <a:ext cx="1784673"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7492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0" grpId="0" animBg="1"/>
      <p:bldP spid="21" grpId="0" animBg="1"/>
      <p:bldP spid="22"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14050</TotalTime>
  <Words>3118</Words>
  <Application>Microsoft Office PowerPoint</Application>
  <PresentationFormat>Affichage à l'écran (4:3)</PresentationFormat>
  <Paragraphs>285</Paragraphs>
  <Slides>61</Slides>
  <Notes>0</Notes>
  <HiddenSlides>0</HiddenSlides>
  <MMClips>0</MMClips>
  <ScaleCrop>false</ScaleCrop>
  <HeadingPairs>
    <vt:vector size="4" baseType="variant">
      <vt:variant>
        <vt:lpstr>Thème</vt:lpstr>
      </vt:variant>
      <vt:variant>
        <vt:i4>1</vt:i4>
      </vt:variant>
      <vt:variant>
        <vt:lpstr>Titres des diapositives</vt:lpstr>
      </vt:variant>
      <vt:variant>
        <vt:i4>61</vt:i4>
      </vt:variant>
    </vt:vector>
  </HeadingPairs>
  <TitlesOfParts>
    <vt:vector size="62" baseType="lpstr">
      <vt:lpstr>Thème Office</vt:lpstr>
      <vt:lpstr>Physical and Sport Education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DSI-Rectorat de Versailles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L’attention la concentration</dc:title>
  <dc:creator>Jérôme BESNEHARD</dc:creator>
  <cp:lastModifiedBy>Jérôme BESNEHARD</cp:lastModifiedBy>
  <cp:revision>43</cp:revision>
  <cp:lastPrinted>2016-01-13T11:48:34Z</cp:lastPrinted>
  <dcterms:created xsi:type="dcterms:W3CDTF">2015-11-16T21:02:29Z</dcterms:created>
  <dcterms:modified xsi:type="dcterms:W3CDTF">2016-01-22T09:28:11Z</dcterms:modified>
</cp:coreProperties>
</file>