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16" r:id="rId2"/>
  </p:sldMasterIdLst>
  <p:notesMasterIdLst>
    <p:notesMasterId r:id="rId14"/>
  </p:notesMasterIdLst>
  <p:handoutMasterIdLst>
    <p:handoutMasterId r:id="rId15"/>
  </p:handoutMasterIdLst>
  <p:sldIdLst>
    <p:sldId id="256" r:id="rId3"/>
    <p:sldId id="274" r:id="rId4"/>
    <p:sldId id="257" r:id="rId5"/>
    <p:sldId id="266" r:id="rId6"/>
    <p:sldId id="269" r:id="rId7"/>
    <p:sldId id="270" r:id="rId8"/>
    <p:sldId id="271" r:id="rId9"/>
    <p:sldId id="272" r:id="rId10"/>
    <p:sldId id="276" r:id="rId11"/>
    <p:sldId id="275" r:id="rId12"/>
    <p:sldId id="265" r:id="rId13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3B19D07-3752-4D7D-BC65-78FD64E4556E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16644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96D2D484-77DC-4A8F-B496-95B2BA96BD3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33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F41239F9-3BD5-42A8-88BB-A270EA00216D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325EBCC8-3BBB-4FD3-A759-B5C0087D46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F41239F9-3BD5-42A8-88BB-A270EA00216D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705556F5-E7D2-4B33-B056-364CBFDB416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F41239F9-3BD5-42A8-88BB-A270EA00216D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E1F48BD8-7D77-42EC-89F9-0591AAD61A3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5C78453-E778-499D-8122-B7CFEF5241E4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E58BF0B-56B4-48D3-94AC-9B445A089195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lvl="0"/>
            <a:fld id="{15C78453-E778-499D-8122-B7CFEF5241E4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lvl="0"/>
            <a:fld id="{CA09642F-535E-49BF-80E8-F9BD95D47593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5C78453-E778-499D-8122-B7CFEF5241E4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1B03F4C-9D55-4D01-AD49-9DF405E3DEE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5C78453-E778-499D-8122-B7CFEF5241E4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C2D113E-E169-4B2E-B1A6-AC59513A685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5C78453-E778-499D-8122-B7CFEF5241E4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7E40604-FA47-4299-84C1-4C8BED2057C0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pPr lvl="0"/>
            <a:fld id="{15C78453-E778-499D-8122-B7CFEF5241E4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8C70ED72-DBBF-44DA-9234-27694FD3C928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5C78453-E778-499D-8122-B7CFEF5241E4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0850A5-4B9F-4CBA-BFE6-3636FC4866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5C78453-E778-499D-8122-B7CFEF5241E4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1BEEE9F6-5F46-417B-A623-48F76BE99AC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F41239F9-3BD5-42A8-88BB-A270EA00216D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A476EDD6-FFD8-490E-B57B-DD501864AFF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5C78453-E778-499D-8122-B7CFEF5241E4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4FEE4D9-072D-4C1A-8C60-8CE83B20C7CB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5C78453-E778-499D-8122-B7CFEF5241E4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733209-F022-4889-998F-6893DF723E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5C78453-E778-499D-8122-B7CFEF5241E4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70022C-192D-43F7-ACD3-9D96821D23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F41239F9-3BD5-42A8-88BB-A270EA00216D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2F465C66-9F54-4BFA-BD46-072C0820FD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F41239F9-3BD5-42A8-88BB-A270EA00216D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EDC57E2F-C232-454A-935A-506A18DB0F2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F41239F9-3BD5-42A8-88BB-A270EA00216D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27DAC27D-9728-43BA-A2BD-3FE1852488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F41239F9-3BD5-42A8-88BB-A270EA00216D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DF40BE26-7096-482C-B8C4-89E801567D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F41239F9-3BD5-42A8-88BB-A270EA00216D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7E7D1A9F-410B-4997-81C4-9D5E54075D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F41239F9-3BD5-42A8-88BB-A270EA00216D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5E7432D8-C947-4693-B006-CB3EA503A1A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F41239F9-3BD5-42A8-88BB-A270EA00216D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82BD7579-E79F-41BC-B123-B7402ED99060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lvl="0"/>
            <a:fld id="{15C78453-E778-499D-8122-B7CFEF5241E4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lvl="0"/>
            <a:fld id="{B18326F5-5195-460B-9F6A-9DD6AEE8E13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15C78453-E778-499D-8122-B7CFEF5241E4}" type="datetime1">
              <a:rPr lang="fr-FR" smtClean="0"/>
              <a:pPr lvl="0"/>
              <a:t>09/11/2015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B18326F5-5195-460B-9F6A-9DD6AEE8E13E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Des%20rituels%20oraux%20au%20cycle%202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ac-versailles.fr/public/upload/docs/application/forcedownload/2015-05/2015-05-22_conference_viviane_bouysse_mai_2015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0" y="1484784"/>
            <a:ext cx="9217025" cy="3891706"/>
          </a:xfrm>
        </p:spPr>
        <p:txBody>
          <a:bodyPr bIns="45000" anchor="t"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fr-FR" dirty="0" smtClean="0">
                <a:latin typeface="Comic Sans MS" pitchFamily="66"/>
              </a:rPr>
              <a:t>ANIMATION PEDAGOGIQUE, NOVEMBRE 2015</a:t>
            </a:r>
            <a:r>
              <a:rPr lang="fr-FR" dirty="0" smtClean="0">
                <a:latin typeface="Comic Sans MS" pitchFamily="66"/>
              </a:rPr>
              <a:t/>
            </a:r>
            <a:br>
              <a:rPr lang="fr-FR" dirty="0" smtClean="0">
                <a:latin typeface="Comic Sans MS" pitchFamily="66"/>
              </a:rPr>
            </a:br>
            <a:r>
              <a:rPr lang="fr-FR" b="1" u="sng" dirty="0">
                <a:latin typeface="Comic Sans MS" pitchFamily="66"/>
              </a:rPr>
              <a:t/>
            </a:r>
            <a:br>
              <a:rPr lang="fr-FR" b="1" u="sng" dirty="0">
                <a:latin typeface="Comic Sans MS" pitchFamily="66"/>
              </a:rPr>
            </a:br>
            <a:r>
              <a:rPr lang="fr-FR" b="1" u="sng" dirty="0">
                <a:latin typeface="Comic Sans MS" pitchFamily="66"/>
              </a:rPr>
              <a:t/>
            </a:r>
            <a:br>
              <a:rPr lang="fr-FR" b="1" u="sng" dirty="0">
                <a:latin typeface="Comic Sans MS" pitchFamily="66"/>
              </a:rPr>
            </a:br>
            <a:r>
              <a:rPr lang="fr-FR" sz="4000" b="1" u="sng" dirty="0" smtClean="0">
                <a:latin typeface="Comic Sans MS" pitchFamily="66"/>
              </a:rPr>
              <a:t>L’ORAL EN ELEMENTAIRE</a:t>
            </a:r>
            <a:r>
              <a:rPr lang="fr-FR" sz="4000" b="1" u="sng" dirty="0">
                <a:latin typeface="Comic Sans MS" pitchFamily="66"/>
              </a:rPr>
              <a:t/>
            </a:r>
            <a:br>
              <a:rPr lang="fr-FR" sz="4000" b="1" u="sng" dirty="0">
                <a:latin typeface="Comic Sans MS" pitchFamily="66"/>
              </a:rPr>
            </a:br>
            <a:r>
              <a:rPr lang="fr-FR" b="1" u="sng" dirty="0">
                <a:latin typeface="Comic Sans MS" pitchFamily="66"/>
              </a:rPr>
              <a:t/>
            </a:r>
            <a:br>
              <a:rPr lang="fr-FR" b="1" u="sng" dirty="0">
                <a:latin typeface="Comic Sans MS" pitchFamily="66"/>
              </a:rPr>
            </a:br>
            <a:r>
              <a:rPr lang="fr-FR" b="1" u="sng" dirty="0">
                <a:latin typeface="Comic Sans MS" pitchFamily="66"/>
              </a:rPr>
              <a:t/>
            </a:r>
            <a:br>
              <a:rPr lang="fr-FR" b="1" u="sng" dirty="0">
                <a:latin typeface="Comic Sans MS" pitchFamily="66"/>
              </a:rPr>
            </a:br>
            <a:endParaRPr lang="fr-FR" dirty="0">
              <a:latin typeface="Comic Sans MS" pitchFamily="66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09320" y="5688000"/>
            <a:ext cx="4990680" cy="914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1622425" y="476672"/>
            <a:ext cx="7521575" cy="549275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1800" b="1" u="sng" dirty="0" smtClean="0"/>
              <a:t>L’évaluation de l’oral</a:t>
            </a:r>
            <a:endParaRPr lang="fr-FR" sz="1800" b="1" u="sng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95536" y="1052736"/>
            <a:ext cx="8136904" cy="5040560"/>
          </a:xfrm>
        </p:spPr>
        <p:txBody>
          <a:bodyPr>
            <a:normAutofit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marL="108000" indent="0">
              <a:buNone/>
            </a:pPr>
            <a:endParaRPr lang="fr-FR" u="sng" dirty="0" smtClean="0"/>
          </a:p>
          <a:p>
            <a:pPr marL="343080" lvl="0" indent="-342720">
              <a:spcBef>
                <a:spcPts val="799"/>
              </a:spcBef>
              <a:buNone/>
            </a:pPr>
            <a:endParaRPr lang="fr-FR" dirty="0" smtClean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72966" y="5805263"/>
            <a:ext cx="3503490" cy="64166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147617"/>
              </p:ext>
            </p:extLst>
          </p:nvPr>
        </p:nvGraphicFramePr>
        <p:xfrm>
          <a:off x="611559" y="1268761"/>
          <a:ext cx="8064897" cy="4474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36003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Situations fonctionnelles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Familles</a:t>
                      </a:r>
                      <a:r>
                        <a:rPr lang="fr-FR" sz="1200" baseline="0" dirty="0" smtClean="0"/>
                        <a:t> de compétences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Contenus d’apprentissage</a:t>
                      </a:r>
                      <a:endParaRPr lang="fr-FR" sz="1200" dirty="0"/>
                    </a:p>
                  </a:txBody>
                  <a:tcPr/>
                </a:tc>
              </a:tr>
              <a:tr h="607642">
                <a:tc rowSpan="5">
                  <a:txBody>
                    <a:bodyPr/>
                    <a:lstStyle/>
                    <a:p>
                      <a:r>
                        <a:rPr lang="fr-FR" sz="1200" dirty="0" smtClean="0"/>
                        <a:t>- Travail</a:t>
                      </a:r>
                      <a:r>
                        <a:rPr lang="fr-FR" sz="1200" baseline="0" dirty="0" smtClean="0"/>
                        <a:t> den groupes avec rapports oraux</a:t>
                      </a:r>
                    </a:p>
                    <a:p>
                      <a:r>
                        <a:rPr lang="fr-FR" sz="1200" baseline="0" dirty="0" smtClean="0"/>
                        <a:t>- Animation de grands groupes (régulation de classe)</a:t>
                      </a:r>
                    </a:p>
                    <a:p>
                      <a:r>
                        <a:rPr lang="fr-FR" sz="1200" dirty="0" smtClean="0"/>
                        <a:t>- Lecture à haute voix de dictions poétiques, de contes pour la classe ou d’autres classes</a:t>
                      </a:r>
                    </a:p>
                    <a:p>
                      <a:r>
                        <a:rPr lang="fr-FR" sz="1200" dirty="0" smtClean="0"/>
                        <a:t>- Exposés devant la classe sur des thèmes personnels</a:t>
                      </a:r>
                      <a:r>
                        <a:rPr lang="fr-FR" sz="1200" baseline="0" dirty="0" smtClean="0"/>
                        <a:t> ou scolaires</a:t>
                      </a:r>
                    </a:p>
                    <a:p>
                      <a:r>
                        <a:rPr lang="fr-FR" sz="1200" baseline="0" dirty="0" smtClean="0"/>
                        <a:t>- Interrogations scolaires devant les autres</a:t>
                      </a:r>
                    </a:p>
                    <a:p>
                      <a:r>
                        <a:rPr lang="fr-FR" sz="1200" baseline="0" dirty="0" smtClean="0"/>
                        <a:t>- Jeux dramatiques et montages de spectacles de théâtre</a:t>
                      </a:r>
                    </a:p>
                    <a:p>
                      <a:r>
                        <a:rPr lang="fr-FR" sz="1200" baseline="0" dirty="0" smtClean="0"/>
                        <a:t>- Réalisation d’émissions de radio, reportages ou créations dramatiques</a:t>
                      </a:r>
                    </a:p>
                    <a:p>
                      <a:r>
                        <a:rPr lang="fr-FR" sz="1200" dirty="0" smtClean="0"/>
                        <a:t>- Enquêtes et interviews</a:t>
                      </a:r>
                      <a:r>
                        <a:rPr lang="fr-FR" sz="1200" baseline="0" dirty="0" smtClean="0"/>
                        <a:t> en vue de publications documentaires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Compétences d’ordre physique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Apprendre à placer sa voix,</a:t>
                      </a:r>
                      <a:r>
                        <a:rPr lang="fr-FR" sz="1200" baseline="0" dirty="0" smtClean="0"/>
                        <a:t> à respirer convenablement, à maîtriser l’articulation, les problèmes d’intonation, à parler debout</a:t>
                      </a:r>
                      <a:endParaRPr lang="fr-FR" sz="1200" dirty="0"/>
                    </a:p>
                  </a:txBody>
                  <a:tcPr/>
                </a:tc>
              </a:tr>
              <a:tr h="607642"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Compétences d’ordre communicationnel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Apprendre à regarder les auditeurs, commencer à savoir interpréter les réactions des auditeurs, accepter le regard des autres</a:t>
                      </a:r>
                      <a:endParaRPr lang="fr-FR" sz="1200" dirty="0"/>
                    </a:p>
                  </a:txBody>
                  <a:tcPr/>
                </a:tc>
              </a:tr>
              <a:tr h="607642"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Compétences d’ordre langagier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Respecter la </a:t>
                      </a:r>
                      <a:r>
                        <a:rPr lang="fr-FR" sz="1200" dirty="0" err="1" smtClean="0"/>
                        <a:t>ponctution</a:t>
                      </a:r>
                      <a:r>
                        <a:rPr lang="fr-FR" sz="1200" dirty="0" smtClean="0"/>
                        <a:t>, repérer et respecter les groupes syntaxiques</a:t>
                      </a:r>
                      <a:endParaRPr lang="fr-FR" sz="1200" dirty="0"/>
                    </a:p>
                  </a:txBody>
                  <a:tcPr/>
                </a:tc>
              </a:tr>
              <a:tr h="607642"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Compétences d’ordre énonciatif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Commencer à pouvoir improviser</a:t>
                      </a:r>
                      <a:r>
                        <a:rPr lang="fr-FR" sz="1200" baseline="0" dirty="0" smtClean="0"/>
                        <a:t> à partir de notes, apprendre à expliquer, à dire des poèmes</a:t>
                      </a:r>
                      <a:endParaRPr lang="fr-FR" sz="1200" dirty="0"/>
                    </a:p>
                  </a:txBody>
                  <a:tcPr/>
                </a:tc>
              </a:tr>
              <a:tr h="607642">
                <a:tc vMerge="1"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Compétences d’ordre technique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Poursuivre le travail avec micro et avoir l’habitude de se voir et d’entendre sa voix enregistrée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7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1619671" y="365125"/>
            <a:ext cx="7524329" cy="549275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1800" b="1" u="sng" dirty="0" smtClean="0"/>
              <a:t>A méditer …</a:t>
            </a:r>
            <a:endParaRPr lang="fr-FR" sz="1800" b="1" u="sng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35896" y="5301208"/>
            <a:ext cx="4990680" cy="91403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611560" y="1340768"/>
            <a:ext cx="77768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« Ce </a:t>
            </a:r>
            <a:r>
              <a:rPr lang="fr-FR" sz="2800" dirty="0"/>
              <a:t>n'est pas l'activité mentale qui organise l'expression, mais </a:t>
            </a:r>
            <a:r>
              <a:rPr lang="fr-FR" sz="2800" dirty="0" smtClean="0"/>
              <a:t> c'est, au contraire, </a:t>
            </a:r>
            <a:r>
              <a:rPr lang="fr-FR" sz="2800" dirty="0"/>
              <a:t>l'expression qui organise l'activité mentale, qui la modèle et détermine son </a:t>
            </a:r>
            <a:r>
              <a:rPr lang="fr-FR" sz="2800" dirty="0" smtClean="0"/>
              <a:t>orientation. »</a:t>
            </a:r>
          </a:p>
          <a:p>
            <a:endParaRPr lang="fr-FR" dirty="0"/>
          </a:p>
          <a:p>
            <a:r>
              <a:rPr lang="fr-FR" dirty="0" smtClean="0"/>
              <a:t>Postulat de Bakhtine (1994)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815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1622425" y="365125"/>
            <a:ext cx="7521575" cy="549275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1800" b="1" u="sng" dirty="0" smtClean="0"/>
              <a:t>Oral et trajectoires sociales</a:t>
            </a:r>
            <a:endParaRPr lang="fr-FR" sz="1800" b="1" u="sng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95536" y="1052736"/>
            <a:ext cx="8136904" cy="5040560"/>
          </a:xfrm>
        </p:spPr>
        <p:txBody>
          <a:bodyPr>
            <a:normAutofit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marL="360" lvl="0" indent="0" algn="just">
              <a:spcBef>
                <a:spcPts val="799"/>
              </a:spcBef>
              <a:buNone/>
            </a:pPr>
            <a:endParaRPr lang="fr-FR" sz="2400" b="0" dirty="0" smtClean="0"/>
          </a:p>
          <a:p>
            <a:pPr marL="360" lvl="0" indent="0" algn="just">
              <a:spcBef>
                <a:spcPts val="799"/>
              </a:spcBef>
              <a:buNone/>
            </a:pPr>
            <a:r>
              <a:rPr lang="fr-FR" sz="2400" b="0" dirty="0" smtClean="0"/>
              <a:t>Alain </a:t>
            </a:r>
            <a:r>
              <a:rPr lang="fr-FR" sz="2400" b="0" dirty="0" err="1" smtClean="0"/>
              <a:t>Bentolila</a:t>
            </a:r>
            <a:r>
              <a:rPr lang="fr-FR" sz="2400" b="0" dirty="0" smtClean="0"/>
              <a:t> </a:t>
            </a:r>
            <a:r>
              <a:rPr lang="fr-FR" sz="2400" b="0" dirty="0"/>
              <a:t>(1998) exprimait le souhait que l'on aide les individus, les jeunes notamment, à sortir de leurs usages minimaux du langage oral, forgés " dans un milieu restreint, peu exigeant et peu motivant (qui) ne s'est pas doté de moyens propres à véhiculer le sens au-delà de la connivence et de la familiarité </a:t>
            </a:r>
            <a:r>
              <a:rPr lang="fr-FR" sz="2400" b="0" dirty="0" smtClean="0"/>
              <a:t>".</a:t>
            </a:r>
          </a:p>
          <a:p>
            <a:pPr marL="360" lvl="0" indent="0" algn="just">
              <a:spcBef>
                <a:spcPts val="799"/>
              </a:spcBef>
              <a:buNone/>
            </a:pPr>
            <a:r>
              <a:rPr lang="fr-FR" sz="2400" b="0" dirty="0" smtClean="0">
                <a:sym typeface="Wingdings" panose="05000000000000000000" pitchFamily="2" charset="2"/>
              </a:rPr>
              <a:t> Vers l’exercice de la citoyenneté …</a:t>
            </a:r>
            <a:endParaRPr lang="fr-FR" b="0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72966" y="5805263"/>
            <a:ext cx="3503490" cy="6416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844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Le bilan du travail de la circon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1622425" y="365125"/>
            <a:ext cx="7521575" cy="549275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1800" b="1" u="sng" dirty="0" smtClean="0"/>
              <a:t>Le lien entre l’oral et l’écrit selon les nouveaux </a:t>
            </a:r>
            <a:r>
              <a:rPr lang="fr-FR" sz="1800" b="1" u="sng" dirty="0" err="1" smtClean="0"/>
              <a:t>programes</a:t>
            </a:r>
            <a:endParaRPr lang="fr-FR" sz="1800" b="1" u="sng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95536" y="1052736"/>
            <a:ext cx="8136904" cy="5040560"/>
          </a:xfrm>
        </p:spPr>
        <p:txBody>
          <a:bodyPr>
            <a:normAutofit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marL="360" lvl="0" indent="0" algn="just">
              <a:spcBef>
                <a:spcPts val="799"/>
              </a:spcBef>
              <a:buNone/>
            </a:pPr>
            <a:endParaRPr lang="fr-FR" sz="2400" b="0" dirty="0" smtClean="0"/>
          </a:p>
          <a:p>
            <a:pPr marL="360" lvl="0" indent="0" algn="just">
              <a:spcBef>
                <a:spcPts val="799"/>
              </a:spcBef>
              <a:buNone/>
            </a:pPr>
            <a:endParaRPr lang="fr-FR" sz="2400" b="0" dirty="0"/>
          </a:p>
          <a:p>
            <a:pPr marL="360" lvl="0" indent="0" algn="just">
              <a:spcBef>
                <a:spcPts val="799"/>
              </a:spcBef>
              <a:buNone/>
            </a:pPr>
            <a:r>
              <a:rPr lang="fr-FR" sz="2400" b="0" dirty="0" smtClean="0"/>
              <a:t>« Les compétences acquises en matière de langage oral, en expression et en compréhension, sont essentielles pour mieux maîtriser l’écrit ; de même, la maîtrise progressive des usages de la langue écrite favorise l’accès à un oral plus formel et mieux structuré. »</a:t>
            </a:r>
          </a:p>
          <a:p>
            <a:pPr marL="343080" lvl="0" indent="-342720">
              <a:spcBef>
                <a:spcPts val="799"/>
              </a:spcBef>
              <a:buNone/>
            </a:pPr>
            <a:endParaRPr lang="fr-FR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72966" y="5805263"/>
            <a:ext cx="3503490" cy="641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1622425" y="365125"/>
            <a:ext cx="7521575" cy="549275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1800" b="1" u="sng" dirty="0" smtClean="0"/>
              <a:t>Les projets des futurs programmes</a:t>
            </a:r>
            <a:endParaRPr lang="fr-FR" sz="1800" b="1" u="sng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95536" y="1052736"/>
            <a:ext cx="8136904" cy="5040560"/>
          </a:xfrm>
        </p:spPr>
        <p:txBody>
          <a:bodyPr>
            <a:normAutofit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marL="360" lvl="0" indent="0">
              <a:spcBef>
                <a:spcPts val="799"/>
              </a:spcBef>
              <a:buNone/>
            </a:pPr>
            <a:r>
              <a:rPr lang="fr-FR" sz="2000" b="0" dirty="0" smtClean="0">
                <a:sym typeface="Wingdings" panose="05000000000000000000" pitchFamily="2" charset="2"/>
              </a:rPr>
              <a:t>1</a:t>
            </a:r>
            <a:r>
              <a:rPr lang="fr-FR" sz="2000" b="0" dirty="0">
                <a:sym typeface="Wingdings" panose="05000000000000000000" pitchFamily="2" charset="2"/>
              </a:rPr>
              <a:t>. Veiller à la participation de </a:t>
            </a:r>
            <a:r>
              <a:rPr lang="fr-FR" sz="2000" u="sng" dirty="0">
                <a:sym typeface="Wingdings" panose="05000000000000000000" pitchFamily="2" charset="2"/>
              </a:rPr>
              <a:t>tous</a:t>
            </a:r>
            <a:r>
              <a:rPr lang="fr-FR" sz="2000" b="0" dirty="0">
                <a:sym typeface="Wingdings" panose="05000000000000000000" pitchFamily="2" charset="2"/>
              </a:rPr>
              <a:t> les élèves.</a:t>
            </a:r>
          </a:p>
          <a:p>
            <a:pPr marL="360" lvl="0" indent="0">
              <a:spcBef>
                <a:spcPts val="799"/>
              </a:spcBef>
              <a:buNone/>
            </a:pPr>
            <a:r>
              <a:rPr lang="fr-FR" sz="2000" b="0" dirty="0">
                <a:sym typeface="Wingdings" panose="05000000000000000000" pitchFamily="2" charset="2"/>
              </a:rPr>
              <a:t>2. La </a:t>
            </a:r>
            <a:r>
              <a:rPr lang="fr-FR" sz="2000" u="sng" dirty="0">
                <a:sym typeface="Wingdings" panose="05000000000000000000" pitchFamily="2" charset="2"/>
              </a:rPr>
              <a:t>régularité</a:t>
            </a:r>
            <a:r>
              <a:rPr lang="fr-FR" sz="2000" b="0" dirty="0">
                <a:sym typeface="Wingdings" panose="05000000000000000000" pitchFamily="2" charset="2"/>
              </a:rPr>
              <a:t> des activités orales est indispensable à l’apprentissage des compétences dans le domaine du langage </a:t>
            </a:r>
            <a:r>
              <a:rPr lang="fr-FR" sz="2000" b="0" dirty="0" smtClean="0">
                <a:sym typeface="Wingdings" panose="05000000000000000000" pitchFamily="2" charset="2"/>
              </a:rPr>
              <a:t>oral </a:t>
            </a:r>
            <a:r>
              <a:rPr lang="fr-FR" sz="2000" b="0" dirty="0" smtClean="0">
                <a:sym typeface="Wingdings" panose="05000000000000000000" pitchFamily="2" charset="2"/>
                <a:hlinkClick r:id="rId3" action="ppaction://hlinkfile"/>
              </a:rPr>
              <a:t>(cf. les rituels)</a:t>
            </a:r>
            <a:endParaRPr lang="fr-FR" sz="2000" b="0" dirty="0">
              <a:sym typeface="Wingdings" panose="05000000000000000000" pitchFamily="2" charset="2"/>
            </a:endParaRPr>
          </a:p>
          <a:p>
            <a:pPr marL="360" lvl="0" indent="0">
              <a:spcBef>
                <a:spcPts val="799"/>
              </a:spcBef>
              <a:buNone/>
            </a:pPr>
            <a:r>
              <a:rPr lang="fr-FR" sz="2000" b="0" dirty="0" smtClean="0"/>
              <a:t>3. L’attention du professeur portée à la </a:t>
            </a:r>
            <a:r>
              <a:rPr lang="fr-FR" sz="2000" u="sng" dirty="0" smtClean="0"/>
              <a:t>qualité et à l’efficacité du langage oral </a:t>
            </a:r>
            <a:r>
              <a:rPr lang="fr-FR" sz="2000" b="0" dirty="0" smtClean="0"/>
              <a:t>des élèves et aux interactions verbales reste soutenue </a:t>
            </a:r>
            <a:r>
              <a:rPr lang="fr-FR" sz="2000" u="sng" dirty="0" smtClean="0"/>
              <a:t>en toute occasion </a:t>
            </a:r>
            <a:r>
              <a:rPr lang="fr-FR" sz="2000" b="0" dirty="0" smtClean="0"/>
              <a:t>durant le cycle.                                                                                                           </a:t>
            </a:r>
            <a:r>
              <a:rPr lang="fr-FR" sz="2000" b="0" dirty="0" smtClean="0">
                <a:sym typeface="Wingdings" panose="05000000000000000000" pitchFamily="2" charset="2"/>
              </a:rPr>
              <a:t></a:t>
            </a:r>
            <a:r>
              <a:rPr lang="fr-FR" sz="2000" b="0" dirty="0" smtClean="0"/>
              <a:t> </a:t>
            </a:r>
            <a:r>
              <a:rPr lang="fr-FR" sz="2000" b="0" dirty="0" smtClean="0">
                <a:sym typeface="Wingdings" panose="05000000000000000000" pitchFamily="2" charset="2"/>
              </a:rPr>
              <a:t>Des séances spécifiques </a:t>
            </a:r>
            <a:r>
              <a:rPr lang="fr-FR" sz="2000" u="sng" dirty="0" smtClean="0">
                <a:sym typeface="Wingdings" panose="05000000000000000000" pitchFamily="2" charset="2"/>
              </a:rPr>
              <a:t>et</a:t>
            </a:r>
            <a:r>
              <a:rPr lang="fr-FR" sz="2000" b="0" dirty="0" smtClean="0">
                <a:sym typeface="Wingdings" panose="05000000000000000000" pitchFamily="2" charset="2"/>
              </a:rPr>
              <a:t> une attention à porter dans tous les domaines disciplinaires (mise en projet)</a:t>
            </a:r>
          </a:p>
          <a:p>
            <a:pPr marL="360" lvl="0" indent="0">
              <a:spcBef>
                <a:spcPts val="799"/>
              </a:spcBef>
              <a:buNone/>
            </a:pPr>
            <a:r>
              <a:rPr lang="fr-FR" sz="2000" b="0" dirty="0" smtClean="0"/>
              <a:t>4. Développer la maîtrise de l’oral suppose d’accepter </a:t>
            </a:r>
            <a:r>
              <a:rPr lang="fr-FR" sz="2000" u="sng" dirty="0" smtClean="0"/>
              <a:t>essais et erreurs        </a:t>
            </a:r>
            <a:r>
              <a:rPr lang="fr-FR" sz="2000" b="0" dirty="0" smtClean="0">
                <a:sym typeface="Wingdings" panose="05000000000000000000" pitchFamily="2" charset="2"/>
              </a:rPr>
              <a:t> L’évaluation, l’utilisation du numérique                                                          « Il n’y a pas de lucidité de l’élève sur le langage et la langue qu’il pratique s’il n’y a pas d’évaluation de la part de l’enseignant » (</a:t>
            </a:r>
            <a:r>
              <a:rPr lang="fr-FR" sz="2000" b="0" dirty="0" smtClean="0">
                <a:sym typeface="Wingdings" panose="05000000000000000000" pitchFamily="2" charset="2"/>
                <a:hlinkClick r:id="rId4"/>
              </a:rPr>
              <a:t>V. </a:t>
            </a:r>
            <a:r>
              <a:rPr lang="fr-FR" sz="2000" b="0" dirty="0" err="1" smtClean="0">
                <a:sym typeface="Wingdings" panose="05000000000000000000" pitchFamily="2" charset="2"/>
                <a:hlinkClick r:id="rId4"/>
              </a:rPr>
              <a:t>Bouysse</a:t>
            </a:r>
            <a:r>
              <a:rPr lang="fr-FR" sz="2000" b="0" dirty="0" smtClean="0">
                <a:sym typeface="Wingdings" panose="05000000000000000000" pitchFamily="2" charset="2"/>
                <a:hlinkClick r:id="rId4"/>
              </a:rPr>
              <a:t>, Sèvres, mai 2015</a:t>
            </a:r>
            <a:r>
              <a:rPr lang="fr-FR" sz="2000" b="0" dirty="0" smtClean="0">
                <a:sym typeface="Wingdings" panose="05000000000000000000" pitchFamily="2" charset="2"/>
              </a:rPr>
              <a:t>) (pratique spontanée/ réfléchie / évaluée)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5652120" y="5893020"/>
            <a:ext cx="3024336" cy="553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491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1622425" y="365125"/>
            <a:ext cx="7521575" cy="549275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1800" b="1" u="sng" dirty="0" smtClean="0"/>
              <a:t>Quelques repères de progressivité</a:t>
            </a:r>
            <a:endParaRPr lang="fr-FR" sz="1800" b="1" u="sng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95536" y="1052736"/>
            <a:ext cx="8136904" cy="5040560"/>
          </a:xfrm>
        </p:spPr>
        <p:txBody>
          <a:bodyPr>
            <a:normAutofit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marL="343080" lvl="0" indent="-342720">
              <a:spcBef>
                <a:spcPts val="799"/>
              </a:spcBef>
              <a:buNone/>
            </a:pPr>
            <a:endParaRPr lang="fr-FR" dirty="0" smtClean="0"/>
          </a:p>
          <a:p>
            <a:pPr marL="343080" lvl="0" indent="-342720">
              <a:spcBef>
                <a:spcPts val="799"/>
              </a:spcBef>
              <a:buFontTx/>
              <a:buChar char="-"/>
            </a:pPr>
            <a:r>
              <a:rPr lang="fr-FR" b="0" dirty="0" smtClean="0"/>
              <a:t>La régulation par l’enseignant</a:t>
            </a:r>
          </a:p>
          <a:p>
            <a:pPr marL="343080" lvl="0" indent="-342720">
              <a:spcBef>
                <a:spcPts val="799"/>
              </a:spcBef>
              <a:buFontTx/>
              <a:buChar char="-"/>
            </a:pPr>
            <a:r>
              <a:rPr lang="fr-FR" b="0" dirty="0" smtClean="0"/>
              <a:t>La taille du groupe</a:t>
            </a:r>
          </a:p>
          <a:p>
            <a:pPr marL="343080" lvl="0" indent="-342720">
              <a:spcBef>
                <a:spcPts val="799"/>
              </a:spcBef>
              <a:buFontTx/>
              <a:buChar char="-"/>
            </a:pPr>
            <a:r>
              <a:rPr lang="fr-FR" b="0" dirty="0" smtClean="0"/>
              <a:t>Les sujets, les textes (nature, complexité, organisation, implicite, place du destinataire)</a:t>
            </a:r>
          </a:p>
          <a:p>
            <a:pPr marL="343080" lvl="0" indent="-342720">
              <a:spcBef>
                <a:spcPts val="799"/>
              </a:spcBef>
              <a:buFontTx/>
              <a:buChar char="-"/>
            </a:pPr>
            <a:r>
              <a:rPr lang="fr-FR" b="0" dirty="0" smtClean="0"/>
              <a:t>Les situations proposées</a:t>
            </a:r>
          </a:p>
          <a:p>
            <a:pPr marL="343080" lvl="0" indent="-342720">
              <a:spcBef>
                <a:spcPts val="799"/>
              </a:spcBef>
              <a:buFontTx/>
              <a:buChar char="-"/>
            </a:pPr>
            <a:r>
              <a:rPr lang="fr-FR" b="0" dirty="0" smtClean="0"/>
              <a:t>La préparation des prises de parole par les élèves</a:t>
            </a:r>
          </a:p>
          <a:p>
            <a:pPr marL="343080" lvl="0" indent="-342720">
              <a:spcBef>
                <a:spcPts val="799"/>
              </a:spcBef>
              <a:buFontTx/>
              <a:buChar char="-"/>
            </a:pPr>
            <a:r>
              <a:rPr lang="fr-FR" b="0" dirty="0" smtClean="0"/>
              <a:t>La complexité des discours et propos (organisation, implicite)</a:t>
            </a:r>
          </a:p>
          <a:p>
            <a:pPr marL="343080" lvl="0" indent="-342720">
              <a:spcBef>
                <a:spcPts val="799"/>
              </a:spcBef>
              <a:buFontTx/>
              <a:buChar char="-"/>
            </a:pPr>
            <a:r>
              <a:rPr lang="fr-FR" b="0" dirty="0" smtClean="0"/>
              <a:t>L’évaluation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72966" y="5805263"/>
            <a:ext cx="3503490" cy="6416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532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1622425" y="365125"/>
            <a:ext cx="7521575" cy="549275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1800" b="1" u="sng" dirty="0" smtClean="0"/>
              <a:t>Les attendus de fin de cycle</a:t>
            </a:r>
            <a:endParaRPr lang="fr-FR" sz="1800" b="1" u="sng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95536" y="1052736"/>
            <a:ext cx="8136904" cy="5040560"/>
          </a:xfrm>
        </p:spPr>
        <p:txBody>
          <a:bodyPr>
            <a:normAutofit fontScale="92500" lnSpcReduction="10000"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marL="108000" indent="0">
              <a:buNone/>
            </a:pPr>
            <a:r>
              <a:rPr lang="fr-FR" u="sng" dirty="0" smtClean="0"/>
              <a:t>Attendus </a:t>
            </a:r>
            <a:r>
              <a:rPr lang="fr-FR" u="sng" dirty="0"/>
              <a:t>de fin de cycle 2</a:t>
            </a:r>
          </a:p>
          <a:p>
            <a:r>
              <a:rPr lang="fr-FR" b="0" dirty="0"/>
              <a:t> </a:t>
            </a:r>
            <a:r>
              <a:rPr lang="fr-FR" b="0" dirty="0" smtClean="0"/>
              <a:t>Conserver </a:t>
            </a:r>
            <a:r>
              <a:rPr lang="fr-FR" b="0" dirty="0"/>
              <a:t>une attention soutenue lors de situations d’écoute ou d’interactions et manifester, si besoin et à bon escient, son incompréhension</a:t>
            </a:r>
          </a:p>
          <a:p>
            <a:pPr lvl="0"/>
            <a:r>
              <a:rPr lang="fr-FR" b="0" dirty="0"/>
              <a:t>Dans les différentes situations de communication, produire des énoncés clairs en tenant compte de l’objet du propos et des interlocuteurs.</a:t>
            </a:r>
          </a:p>
          <a:p>
            <a:pPr lvl="0"/>
            <a:r>
              <a:rPr lang="fr-FR" b="0" dirty="0"/>
              <a:t>Pratiquer avec efficacité les formes de discours attendues dans des situations où les attentes sont explicites.</a:t>
            </a:r>
          </a:p>
          <a:p>
            <a:pPr lvl="0"/>
            <a:r>
              <a:rPr lang="fr-FR" b="0" dirty="0"/>
              <a:t>Participer avec pertinence à un échange </a:t>
            </a:r>
          </a:p>
          <a:p>
            <a:pPr marL="108000" indent="0">
              <a:buNone/>
            </a:pPr>
            <a:r>
              <a:rPr lang="fr-FR" u="sng" dirty="0" smtClean="0"/>
              <a:t>Attendus </a:t>
            </a:r>
            <a:r>
              <a:rPr lang="fr-FR" u="sng" dirty="0"/>
              <a:t>de fin de cycle 3</a:t>
            </a:r>
          </a:p>
          <a:p>
            <a:r>
              <a:rPr lang="fr-FR" b="0" dirty="0"/>
              <a:t> </a:t>
            </a:r>
            <a:r>
              <a:rPr lang="fr-FR" b="0" dirty="0" smtClean="0"/>
              <a:t>Ecouter </a:t>
            </a:r>
            <a:r>
              <a:rPr lang="fr-FR" b="0" dirty="0"/>
              <a:t>un récit et manifester sa compréhension en répondant a des questions sans se reporter au texte.</a:t>
            </a:r>
          </a:p>
          <a:p>
            <a:pPr lvl="0"/>
            <a:r>
              <a:rPr lang="fr-FR" b="0" dirty="0"/>
              <a:t>Dire de mémoire un texte à haute voix.</a:t>
            </a:r>
          </a:p>
          <a:p>
            <a:pPr lvl="0"/>
            <a:r>
              <a:rPr lang="fr-FR" b="0" dirty="0"/>
              <a:t>Réaliser une courte présentation orale en prenant appui sur des notes ou sur diaporama ou autre outil numérique.</a:t>
            </a:r>
          </a:p>
          <a:p>
            <a:pPr lvl="0"/>
            <a:r>
              <a:rPr lang="fr-FR" b="0" dirty="0"/>
              <a:t>Interagir de façon constructive avec d’autres élèves dans un groupe pour confronter des réactions ou des points de </a:t>
            </a:r>
            <a:r>
              <a:rPr lang="fr-FR" b="0" dirty="0" smtClean="0"/>
              <a:t>vue</a:t>
            </a:r>
            <a:endParaRPr lang="fr-FR" dirty="0" smtClean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72966" y="5805263"/>
            <a:ext cx="3503490" cy="6416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766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1622425" y="476672"/>
            <a:ext cx="7521575" cy="549275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1800" b="1" u="sng" dirty="0" smtClean="0"/>
              <a:t>Les 4 grandes situations de communication en classe</a:t>
            </a:r>
            <a:endParaRPr lang="fr-FR" sz="1800" b="1" u="sng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95536" y="1052736"/>
            <a:ext cx="8136904" cy="5040560"/>
          </a:xfrm>
        </p:spPr>
        <p:txBody>
          <a:bodyPr>
            <a:normAutofit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marL="108000" indent="0">
              <a:buNone/>
            </a:pPr>
            <a:endParaRPr lang="fr-FR" u="sng" dirty="0" smtClean="0"/>
          </a:p>
          <a:p>
            <a:pPr marL="343080" lvl="0" indent="-342720">
              <a:spcBef>
                <a:spcPts val="799"/>
              </a:spcBef>
              <a:buNone/>
            </a:pPr>
            <a:endParaRPr lang="fr-FR" dirty="0" smtClean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72966" y="5805263"/>
            <a:ext cx="3503490" cy="6416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lipse 4"/>
          <p:cNvSpPr/>
          <p:nvPr/>
        </p:nvSpPr>
        <p:spPr>
          <a:xfrm>
            <a:off x="539552" y="1268760"/>
            <a:ext cx="4032448" cy="18722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Les échanges duels ou en petit groupe </a:t>
            </a:r>
            <a:r>
              <a:rPr lang="fr-FR" sz="1200" dirty="0" smtClean="0">
                <a:solidFill>
                  <a:schemeClr val="tx1"/>
                </a:solidFill>
              </a:rPr>
              <a:t>(Echanges lors des travaux de groupe, entretiens sur des sujets donnés, interviews)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860032" y="1234836"/>
            <a:ext cx="3528392" cy="18722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Les échanges en petit groupe sous le regard de spectateurs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(jeux oraux : saynètes et théâtre notamment)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60124" y="3429000"/>
            <a:ext cx="3867860" cy="18722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La prise de parole en public </a:t>
            </a:r>
            <a:r>
              <a:rPr lang="fr-FR" sz="1200" dirty="0" smtClean="0">
                <a:solidFill>
                  <a:schemeClr val="tx1"/>
                </a:solidFill>
              </a:rPr>
              <a:t>(débats collectifs, conduite de réunion, compte-rendu, exposé oral, diction poétique, lecture à haute voix)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860032" y="3429000"/>
            <a:ext cx="3744416" cy="187220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L’oral en situation de communication différée </a:t>
            </a:r>
            <a:r>
              <a:rPr lang="fr-FR" sz="1200" dirty="0" smtClean="0">
                <a:solidFill>
                  <a:schemeClr val="tx1"/>
                </a:solidFill>
              </a:rPr>
              <a:t>(communication par support enregistré : audio ou vidéo)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93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1154881" y="476672"/>
            <a:ext cx="7521575" cy="549275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1800" b="1" u="sng" dirty="0" smtClean="0"/>
              <a:t/>
            </a:r>
            <a:br>
              <a:rPr lang="fr-FR" sz="1800" b="1" u="sng" dirty="0" smtClean="0"/>
            </a:br>
            <a:r>
              <a:rPr lang="fr-FR" sz="1800" b="1" u="sng" dirty="0" smtClean="0"/>
              <a:t>Un exemples de séquence pour débattre à l’école en articulant l’oral et l’écrit</a:t>
            </a:r>
            <a:endParaRPr lang="fr-FR" sz="1800" b="1" u="sng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95536" y="1052736"/>
            <a:ext cx="8136904" cy="5040560"/>
          </a:xfrm>
        </p:spPr>
        <p:txBody>
          <a:bodyPr>
            <a:normAutofit lnSpcReduction="10000"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marL="108000" indent="0">
              <a:buNone/>
            </a:pPr>
            <a:r>
              <a:rPr lang="fr-FR" b="0" dirty="0" smtClean="0"/>
              <a:t>La </a:t>
            </a:r>
            <a:r>
              <a:rPr lang="fr-FR" b="0" dirty="0"/>
              <a:t>séance de débat oral sur laquelle repose l'analyse s'intègre dans une séquence qui a pour objectif de permettre aux élèves d'une classe de CM2 d'argumenter à la fois à l'oral et à l'écrit</a:t>
            </a:r>
            <a:r>
              <a:rPr lang="fr-FR" b="0" dirty="0" smtClean="0"/>
              <a:t>.</a:t>
            </a:r>
          </a:p>
          <a:p>
            <a:pPr marL="108000" indent="0">
              <a:buNone/>
            </a:pPr>
            <a:r>
              <a:rPr lang="fr-FR" b="0" i="1" dirty="0" smtClean="0"/>
              <a:t>Séance </a:t>
            </a:r>
            <a:r>
              <a:rPr lang="fr-FR" b="0" i="1" dirty="0"/>
              <a:t>1</a:t>
            </a:r>
            <a:r>
              <a:rPr lang="fr-FR" b="0" dirty="0"/>
              <a:t>: Formulation explicite d'un questionnement (provenant de lectures ou d'échanges oraux pendant la classe).</a:t>
            </a:r>
            <a:br>
              <a:rPr lang="fr-FR" b="0" dirty="0"/>
            </a:br>
            <a:r>
              <a:rPr lang="fr-FR" b="0" dirty="0"/>
              <a:t/>
            </a:r>
            <a:br>
              <a:rPr lang="fr-FR" b="0" dirty="0"/>
            </a:br>
            <a:r>
              <a:rPr lang="fr-FR" b="0" i="1" dirty="0"/>
              <a:t>Séance 2</a:t>
            </a:r>
            <a:r>
              <a:rPr lang="fr-FR" b="0" dirty="0"/>
              <a:t> : Les élèves rédigent sur leurs cahiers d'écrivain (hors temps scolaire) leurs opinions sur la question. Ils ont recours à des stratégies variées, plus ou moins complexes. De la simple expression rapide de leur avis à la recherche documentaire, voire à l'échange avec leurs parents ou grands-parents.</a:t>
            </a:r>
            <a:br>
              <a:rPr lang="fr-FR" b="0" dirty="0"/>
            </a:br>
            <a:r>
              <a:rPr lang="fr-FR" b="0" dirty="0"/>
              <a:t/>
            </a:r>
            <a:br>
              <a:rPr lang="fr-FR" b="0" dirty="0"/>
            </a:br>
            <a:r>
              <a:rPr lang="fr-FR" b="0" i="1" dirty="0"/>
              <a:t>Séance 3</a:t>
            </a:r>
            <a:r>
              <a:rPr lang="fr-FR" b="0" dirty="0"/>
              <a:t> : Lors d'une réunion débat regroupant toute la classe (ou en demi-groupe), les élèves présentent à la demande du président de séance, leur positionnement sur la question. Leurs camarades sont invités à réagir par rapport à ce qui a été présenté par l'élève locuteur. En fin de séance, un élève chargé d'observer les débats tente de synthétiser les différentes allocutions. Un autre présente une analyse succincte des interactions.</a:t>
            </a:r>
            <a:br>
              <a:rPr lang="fr-FR" b="0" dirty="0"/>
            </a:br>
            <a:r>
              <a:rPr lang="fr-FR" b="0" dirty="0"/>
              <a:t/>
            </a:r>
            <a:br>
              <a:rPr lang="fr-FR" b="0" dirty="0"/>
            </a:br>
            <a:r>
              <a:rPr lang="fr-FR" b="0" i="1" dirty="0"/>
              <a:t>Séance 4</a:t>
            </a:r>
            <a:r>
              <a:rPr lang="fr-FR" b="0" dirty="0"/>
              <a:t> : Les élèves sont invités à réécrire (pour la semaine suivante) un texte où ils donnent leur nouveau positionnement sur la question. Ils peuvent indiquer s'ils ont tenu compte des interactions survenues pendant le débat</a:t>
            </a:r>
            <a:r>
              <a:rPr lang="fr-FR" b="0" dirty="0" smtClean="0"/>
              <a:t>.</a:t>
            </a:r>
            <a:endParaRPr lang="fr-FR" dirty="0" smtClean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72966" y="5805263"/>
            <a:ext cx="3503490" cy="6416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62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1154881" y="476672"/>
            <a:ext cx="7521575" cy="549275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1800" b="1" u="sng" dirty="0" smtClean="0"/>
              <a:t>Jouons avec la langue …</a:t>
            </a:r>
            <a:endParaRPr lang="fr-FR" sz="1800" b="1" u="sng" dirty="0"/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395536" y="1052736"/>
            <a:ext cx="8136904" cy="5040560"/>
          </a:xfrm>
        </p:spPr>
        <p:txBody>
          <a:bodyPr>
            <a:normAutofit/>
          </a:bodyPr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1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Franklin Gothic Book"/>
                <a:ea typeface="Microsoft YaHei" pitchFamily="2"/>
                <a:cs typeface="Mangal" pitchFamily="2"/>
              </a:defRPr>
            </a:lvl9pPr>
          </a:lstStyle>
          <a:p>
            <a:pPr marL="108000" indent="0">
              <a:buNone/>
            </a:pPr>
            <a:endParaRPr lang="fr-FR" dirty="0" smtClean="0"/>
          </a:p>
          <a:p>
            <a:pPr marL="108000" indent="0">
              <a:buNone/>
            </a:pPr>
            <a:r>
              <a:rPr lang="fr-FR" dirty="0" smtClean="0"/>
              <a:t>Quelques exemples de jeux du commerce pour développer les compétences langagières :</a:t>
            </a:r>
          </a:p>
          <a:p>
            <a:pPr>
              <a:buFontTx/>
              <a:buChar char="-"/>
            </a:pPr>
            <a:r>
              <a:rPr lang="fr-FR" b="0" dirty="0" err="1" smtClean="0"/>
              <a:t>Imagidés</a:t>
            </a:r>
            <a:endParaRPr lang="fr-FR" b="0" dirty="0" smtClean="0"/>
          </a:p>
          <a:p>
            <a:pPr>
              <a:buFontTx/>
              <a:buChar char="-"/>
            </a:pPr>
            <a:r>
              <a:rPr lang="fr-FR" b="0" dirty="0" smtClean="0"/>
              <a:t>Qui est-ce ?</a:t>
            </a:r>
          </a:p>
          <a:p>
            <a:pPr>
              <a:buFontTx/>
              <a:buChar char="-"/>
            </a:pPr>
            <a:r>
              <a:rPr lang="fr-FR" b="0" dirty="0" smtClean="0"/>
              <a:t>Bazar bizarre</a:t>
            </a:r>
          </a:p>
          <a:p>
            <a:pPr>
              <a:buFontTx/>
              <a:buChar char="-"/>
            </a:pPr>
            <a:r>
              <a:rPr lang="fr-FR" b="0" dirty="0" smtClean="0"/>
              <a:t>Jeux de 7 familles</a:t>
            </a:r>
          </a:p>
          <a:p>
            <a:pPr>
              <a:buFontTx/>
              <a:buChar char="-"/>
            </a:pPr>
            <a:r>
              <a:rPr lang="fr-FR" b="0" dirty="0" err="1" smtClean="0"/>
              <a:t>Unanimo</a:t>
            </a:r>
            <a:endParaRPr lang="fr-FR" b="0" dirty="0" smtClean="0"/>
          </a:p>
          <a:p>
            <a:pPr>
              <a:buFontTx/>
              <a:buChar char="-"/>
            </a:pPr>
            <a:r>
              <a:rPr lang="fr-FR" b="0" dirty="0" smtClean="0"/>
              <a:t>Les jeux de rôle</a:t>
            </a:r>
            <a:endParaRPr lang="fr-FR" b="0" dirty="0" smtClean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72966" y="5805263"/>
            <a:ext cx="3503490" cy="6416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644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lon">
  <a:themeElements>
    <a:clrScheme name="salon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salon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lo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636</Words>
  <Application>Microsoft Office PowerPoint</Application>
  <PresentationFormat>Affichage à l'écran (4:3)</PresentationFormat>
  <Paragraphs>78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Aspect</vt:lpstr>
      <vt:lpstr>salon</vt:lpstr>
      <vt:lpstr>ANIMATION PEDAGOGIQUE, NOVEMBRE 2015   L’ORAL EN ELEMENTAIRE   </vt:lpstr>
      <vt:lpstr>Oral et trajectoires sociales</vt:lpstr>
      <vt:lpstr>Le lien entre l’oral et l’écrit selon les nouveaux programes</vt:lpstr>
      <vt:lpstr>Les projets des futurs programmes</vt:lpstr>
      <vt:lpstr>Quelques repères de progressivité</vt:lpstr>
      <vt:lpstr>Les attendus de fin de cycle</vt:lpstr>
      <vt:lpstr>Les 4 grandes situations de communication en classe</vt:lpstr>
      <vt:lpstr> Un exemples de séquence pour débattre à l’école en articulant l’oral et l’écrit</vt:lpstr>
      <vt:lpstr>Jouons avec la langue …</vt:lpstr>
      <vt:lpstr>L’évaluation de l’oral</vt:lpstr>
      <vt:lpstr>A méditer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Compte-rendu de la réunion  des directeurs de maternelle  L'évaluation positive en maternelle     Mardi 3 XI 2015, Ecole Piaget, Houilles</dc:title>
  <dc:creator>Sophie Goupil</dc:creator>
  <cp:lastModifiedBy>sgoupil3</cp:lastModifiedBy>
  <cp:revision>25</cp:revision>
  <dcterms:modified xsi:type="dcterms:W3CDTF">2015-11-09T18:27:34Z</dcterms:modified>
</cp:coreProperties>
</file>