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59" r:id="rId5"/>
    <p:sldId id="260" r:id="rId6"/>
    <p:sldId id="261" r:id="rId7"/>
    <p:sldId id="266" r:id="rId8"/>
    <p:sldId id="262" r:id="rId9"/>
    <p:sldId id="263" r:id="rId10"/>
    <p:sldId id="267" r:id="rId11"/>
    <p:sldId id="264" r:id="rId12"/>
    <p:sldId id="26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A890F-9069-4507-9451-E4DBE35DA8BA}" type="datetimeFigureOut">
              <a:rPr lang="fr-FR" smtClean="0"/>
              <a:t>24/10/2015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1A4FE-839D-4F11-A59D-A8B40D0A110E}" type="slidenum">
              <a:rPr lang="fr-FR" smtClean="0"/>
              <a:t>‹N°›</a:t>
            </a:fld>
            <a:endParaRPr lang="fr-FR"/>
          </a:p>
        </p:txBody>
      </p:sp>
    </p:spTree>
    <p:extLst>
      <p:ext uri="{BB962C8B-B14F-4D97-AF65-F5344CB8AC3E}">
        <p14:creationId xmlns:p14="http://schemas.microsoft.com/office/powerpoint/2010/main" val="2338985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751A4FE-839D-4F11-A59D-A8B40D0A110E}" type="slidenum">
              <a:rPr lang="fr-FR" smtClean="0"/>
              <a:t>3</a:t>
            </a:fld>
            <a:endParaRPr lang="fr-FR"/>
          </a:p>
        </p:txBody>
      </p:sp>
    </p:spTree>
    <p:extLst>
      <p:ext uri="{BB962C8B-B14F-4D97-AF65-F5344CB8AC3E}">
        <p14:creationId xmlns:p14="http://schemas.microsoft.com/office/powerpoint/2010/main" val="569661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E3C205C-DB43-47D4-914F-740A03EE6A81}" type="datetimeFigureOut">
              <a:rPr lang="fr-FR" smtClean="0"/>
              <a:t>24/10/2015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1580417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3C205C-DB43-47D4-914F-740A03EE6A81}" type="datetimeFigureOut">
              <a:rPr lang="fr-FR" smtClean="0"/>
              <a:t>24/10/2015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83837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3C205C-DB43-47D4-914F-740A03EE6A81}" type="datetimeFigureOut">
              <a:rPr lang="fr-FR" smtClean="0"/>
              <a:t>24/10/2015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297497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3C205C-DB43-47D4-914F-740A03EE6A81}" type="datetimeFigureOut">
              <a:rPr lang="fr-FR" smtClean="0"/>
              <a:t>24/10/2015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62433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E3C205C-DB43-47D4-914F-740A03EE6A81}" type="datetimeFigureOut">
              <a:rPr lang="fr-FR" smtClean="0"/>
              <a:t>24/10/2015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2951549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E3C205C-DB43-47D4-914F-740A03EE6A81}" type="datetimeFigureOut">
              <a:rPr lang="fr-FR" smtClean="0"/>
              <a:t>24/10/2015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213533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E3C205C-DB43-47D4-914F-740A03EE6A81}" type="datetimeFigureOut">
              <a:rPr lang="fr-FR" smtClean="0"/>
              <a:t>24/10/2015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265632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E3C205C-DB43-47D4-914F-740A03EE6A81}" type="datetimeFigureOut">
              <a:rPr lang="fr-FR" smtClean="0"/>
              <a:t>24/10/2015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380975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3C205C-DB43-47D4-914F-740A03EE6A81}" type="datetimeFigureOut">
              <a:rPr lang="fr-FR" smtClean="0"/>
              <a:t>24/10/2015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337432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E3C205C-DB43-47D4-914F-740A03EE6A81}" type="datetimeFigureOut">
              <a:rPr lang="fr-FR" smtClean="0"/>
              <a:t>24/10/2015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295786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E3C205C-DB43-47D4-914F-740A03EE6A81}" type="datetimeFigureOut">
              <a:rPr lang="fr-FR" smtClean="0"/>
              <a:t>24/10/2015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DF65F9-92BE-4D23-9390-FAB64A0FCD86}" type="slidenum">
              <a:rPr lang="fr-FR" smtClean="0"/>
              <a:t>‹N°›</a:t>
            </a:fld>
            <a:endParaRPr lang="fr-FR"/>
          </a:p>
        </p:txBody>
      </p:sp>
    </p:spTree>
    <p:extLst>
      <p:ext uri="{BB962C8B-B14F-4D97-AF65-F5344CB8AC3E}">
        <p14:creationId xmlns:p14="http://schemas.microsoft.com/office/powerpoint/2010/main" val="352078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C205C-DB43-47D4-914F-740A03EE6A81}" type="datetimeFigureOut">
              <a:rPr lang="fr-FR" smtClean="0"/>
              <a:t>24/10/2015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F65F9-92BE-4D23-9390-FAB64A0FCD86}" type="slidenum">
              <a:rPr lang="fr-FR" smtClean="0"/>
              <a:t>‹N°›</a:t>
            </a:fld>
            <a:endParaRPr lang="fr-FR"/>
          </a:p>
        </p:txBody>
      </p:sp>
    </p:spTree>
    <p:extLst>
      <p:ext uri="{BB962C8B-B14F-4D97-AF65-F5344CB8AC3E}">
        <p14:creationId xmlns:p14="http://schemas.microsoft.com/office/powerpoint/2010/main" val="18199112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opin.magnard.fr/" TargetMode="External"/><Relationship Id="rId2" Type="http://schemas.openxmlformats.org/officeDocument/2006/relationships/hyperlink" Target="https://www.youtube.com/watch?feature=player_detailpage&amp;v=SeYO8mGEels" TargetMode="External"/><Relationship Id="rId1" Type="http://schemas.openxmlformats.org/officeDocument/2006/relationships/slideLayout" Target="../slideLayouts/slideLayout1.xml"/><Relationship Id="rId4" Type="http://schemas.openxmlformats.org/officeDocument/2006/relationships/hyperlink" Target="http://www.attica.f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edu-sondage.ac-versailles.fr/index.php/196531/lang-f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www.langues92.ac-versailles.fr/didapages/Declan/" TargetMode="External"/><Relationship Id="rId3" Type="http://schemas.openxmlformats.org/officeDocument/2006/relationships/hyperlink" Target="http://www.langues92.ac-versailles.fr/didapages/Xmas_cake/" TargetMode="External"/><Relationship Id="rId7" Type="http://schemas.openxmlformats.org/officeDocument/2006/relationships/hyperlink" Target="http://www.langues92.ac-versailles.fr/didapages/On_pubs/" TargetMode="External"/><Relationship Id="rId2" Type="http://schemas.openxmlformats.org/officeDocument/2006/relationships/hyperlink" Target="http://www.langues92.ac-versailles.fr/didapages/banoffee/Banoffee/" TargetMode="External"/><Relationship Id="rId1" Type="http://schemas.openxmlformats.org/officeDocument/2006/relationships/slideLayout" Target="../slideLayouts/slideLayout1.xml"/><Relationship Id="rId6" Type="http://schemas.openxmlformats.org/officeDocument/2006/relationships/hyperlink" Target="http://www.langues92.ac-versailles.fr/didapages/canadafrance1/" TargetMode="External"/><Relationship Id="rId5" Type="http://schemas.openxmlformats.org/officeDocument/2006/relationships/hyperlink" Target="http://www.langues92.ac-versailles.fr/didapages/Living_in_Oklahoma/" TargetMode="External"/><Relationship Id="rId4" Type="http://schemas.openxmlformats.org/officeDocument/2006/relationships/hyperlink" Target="http://www.langues92.ac-versailles.fr/didapages/I_am_from/" TargetMode="External"/><Relationship Id="rId9"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sophie.goupil@ac-versailles.fr"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primlangues.education.fr/" TargetMode="External"/><Relationship Id="rId2" Type="http://schemas.openxmlformats.org/officeDocument/2006/relationships/hyperlink" Target="http://eduscol.education.fr/langues-vivantes/" TargetMode="External"/><Relationship Id="rId1" Type="http://schemas.openxmlformats.org/officeDocument/2006/relationships/slideLayout" Target="../slideLayouts/slideLayout1.xml"/><Relationship Id="rId6" Type="http://schemas.openxmlformats.org/officeDocument/2006/relationships/hyperlink" Target="http://learnenglishkids.britishcouncil.org/en" TargetMode="External"/><Relationship Id="rId5" Type="http://schemas.openxmlformats.org/officeDocument/2006/relationships/hyperlink" Target="http://ac-versailles.fr/public/jcms/djv_83281/langues-vivantes" TargetMode="External"/><Relationship Id="rId4" Type="http://schemas.openxmlformats.org/officeDocument/2006/relationships/hyperlink" Target="http://www.langues.ac-versailles.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476672"/>
            <a:ext cx="8276456" cy="1470025"/>
          </a:xfrm>
        </p:spPr>
        <p:txBody>
          <a:bodyPr>
            <a:normAutofit/>
          </a:bodyPr>
          <a:lstStyle/>
          <a:p>
            <a:pPr algn="ctr"/>
            <a:r>
              <a:rPr lang="fr-FR" b="1" u="sng" dirty="0" smtClean="0">
                <a:solidFill>
                  <a:srgbClr val="00B0F0"/>
                </a:solidFill>
              </a:rPr>
              <a:t>Construire et mettre en œuvre une séquence en langue</a:t>
            </a:r>
            <a:endParaRPr lang="fr-FR" b="1" u="sng" dirty="0">
              <a:solidFill>
                <a:srgbClr val="00B0F0"/>
              </a:solidFill>
            </a:endParaRPr>
          </a:p>
        </p:txBody>
      </p:sp>
      <p:sp>
        <p:nvSpPr>
          <p:cNvPr id="3" name="Sous-titre 2"/>
          <p:cNvSpPr>
            <a:spLocks noGrp="1"/>
          </p:cNvSpPr>
          <p:nvPr>
            <p:ph type="subTitle" idx="1"/>
          </p:nvPr>
        </p:nvSpPr>
        <p:spPr>
          <a:xfrm>
            <a:off x="1081088" y="5087175"/>
            <a:ext cx="8062912" cy="1752600"/>
          </a:xfrm>
        </p:spPr>
        <p:txBody>
          <a:bodyPr/>
          <a:lstStyle/>
          <a:p>
            <a:r>
              <a:rPr lang="fr-FR" dirty="0" smtClean="0"/>
              <a:t>Animation pédagogique 2015/2016</a:t>
            </a:r>
          </a:p>
          <a:p>
            <a:r>
              <a:rPr lang="fr-FR" dirty="0" smtClean="0"/>
              <a:t>Circonscription de Chatou</a:t>
            </a:r>
          </a:p>
          <a:p>
            <a:r>
              <a:rPr lang="fr-FR" dirty="0" smtClean="0"/>
              <a:t>Sophie Goupil</a:t>
            </a:r>
          </a:p>
          <a:p>
            <a:endParaRPr lang="fr-FR" dirty="0"/>
          </a:p>
        </p:txBody>
      </p:sp>
      <p:pic>
        <p:nvPicPr>
          <p:cNvPr id="4098" name="Picture 2" descr="Afficher l'image d'ori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132856"/>
            <a:ext cx="4268082" cy="2987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852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19672" y="692696"/>
            <a:ext cx="5756176" cy="749945"/>
          </a:xfrm>
        </p:spPr>
        <p:txBody>
          <a:bodyPr>
            <a:normAutofit fontScale="90000"/>
          </a:bodyPr>
          <a:lstStyle/>
          <a:p>
            <a:r>
              <a:rPr lang="fr-FR" b="1" u="sng" dirty="0" smtClean="0">
                <a:solidFill>
                  <a:srgbClr val="00B0F0"/>
                </a:solidFill>
              </a:rPr>
              <a:t>Les sites-ressources</a:t>
            </a:r>
            <a:endParaRPr lang="fr-FR" b="1" u="sng" dirty="0">
              <a:solidFill>
                <a:srgbClr val="00B0F0"/>
              </a:solidFill>
            </a:endParaRPr>
          </a:p>
        </p:txBody>
      </p:sp>
      <p:sp>
        <p:nvSpPr>
          <p:cNvPr id="5" name="ZoneTexte 4"/>
          <p:cNvSpPr txBox="1"/>
          <p:nvPr/>
        </p:nvSpPr>
        <p:spPr>
          <a:xfrm>
            <a:off x="539552" y="1844824"/>
            <a:ext cx="8064896" cy="3693319"/>
          </a:xfrm>
          <a:prstGeom prst="rect">
            <a:avLst/>
          </a:prstGeom>
          <a:noFill/>
        </p:spPr>
        <p:txBody>
          <a:bodyPr wrap="square" rtlCol="0">
            <a:spAutoFit/>
          </a:bodyPr>
          <a:lstStyle/>
          <a:p>
            <a:r>
              <a:rPr lang="fr-FR" dirty="0">
                <a:hlinkClick r:id="rId2"/>
              </a:rPr>
              <a:t>https://</a:t>
            </a:r>
            <a:r>
              <a:rPr lang="fr-FR" dirty="0" smtClean="0">
                <a:hlinkClick r:id="rId2"/>
              </a:rPr>
              <a:t>www.youtube.com/watch?feature=player_detailpage&amp;v=SeYO8mGEels</a:t>
            </a:r>
            <a:endParaRPr lang="fr-FR" dirty="0" smtClean="0"/>
          </a:p>
          <a:p>
            <a:r>
              <a:rPr lang="fr-FR" dirty="0" smtClean="0"/>
              <a:t>Présentation de la méthode </a:t>
            </a:r>
            <a:r>
              <a:rPr lang="fr-FR" dirty="0" err="1" smtClean="0"/>
              <a:t>Ghosty</a:t>
            </a:r>
            <a:r>
              <a:rPr lang="fr-FR" dirty="0" smtClean="0"/>
              <a:t> </a:t>
            </a:r>
          </a:p>
          <a:p>
            <a:endParaRPr lang="fr-FR" dirty="0"/>
          </a:p>
          <a:p>
            <a:r>
              <a:rPr lang="fr-FR" dirty="0">
                <a:hlinkClick r:id="rId3"/>
              </a:rPr>
              <a:t>http://www.hopin.magnard.fr</a:t>
            </a:r>
            <a:r>
              <a:rPr lang="fr-FR" dirty="0" smtClean="0">
                <a:hlinkClick r:id="rId3"/>
              </a:rPr>
              <a:t>/</a:t>
            </a:r>
            <a:endParaRPr lang="fr-FR" dirty="0" smtClean="0"/>
          </a:p>
          <a:p>
            <a:r>
              <a:rPr lang="fr-FR" dirty="0" smtClean="0"/>
              <a:t>Présentation de la méthode Hop in !</a:t>
            </a:r>
          </a:p>
          <a:p>
            <a:endParaRPr lang="fr-FR" dirty="0"/>
          </a:p>
          <a:p>
            <a:endParaRPr lang="fr-FR" dirty="0" smtClean="0"/>
          </a:p>
          <a:p>
            <a:r>
              <a:rPr lang="fr-FR" dirty="0">
                <a:hlinkClick r:id="rId4"/>
              </a:rPr>
              <a:t>http://www.attica.fr</a:t>
            </a:r>
            <a:r>
              <a:rPr lang="fr-FR" dirty="0" smtClean="0">
                <a:hlinkClick r:id="rId4"/>
              </a:rPr>
              <a:t>/#</a:t>
            </a:r>
            <a:endParaRPr lang="fr-FR" dirty="0" smtClean="0"/>
          </a:p>
          <a:p>
            <a:r>
              <a:rPr lang="fr-FR" dirty="0" smtClean="0"/>
              <a:t>Site de ressources </a:t>
            </a:r>
            <a:r>
              <a:rPr lang="fr-FR" smtClean="0"/>
              <a:t>en anglais</a:t>
            </a:r>
          </a:p>
          <a:p>
            <a:endParaRPr lang="fr-FR" dirty="0" smtClean="0"/>
          </a:p>
          <a:p>
            <a:endParaRPr lang="fr-FR" dirty="0"/>
          </a:p>
          <a:p>
            <a:endParaRPr lang="fr-FR" dirty="0" smtClean="0"/>
          </a:p>
          <a:p>
            <a:endParaRPr lang="fr-FR" dirty="0"/>
          </a:p>
        </p:txBody>
      </p:sp>
    </p:spTree>
    <p:extLst>
      <p:ext uri="{BB962C8B-B14F-4D97-AF65-F5344CB8AC3E}">
        <p14:creationId xmlns:p14="http://schemas.microsoft.com/office/powerpoint/2010/main" val="3451970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404664"/>
            <a:ext cx="7196336" cy="893961"/>
          </a:xfrm>
        </p:spPr>
        <p:txBody>
          <a:bodyPr>
            <a:normAutofit/>
          </a:bodyPr>
          <a:lstStyle/>
          <a:p>
            <a:r>
              <a:rPr lang="fr-FR" b="1" u="sng" dirty="0" smtClean="0">
                <a:solidFill>
                  <a:srgbClr val="00B0F0"/>
                </a:solidFill>
              </a:rPr>
              <a:t>L’animation en présentiel</a:t>
            </a:r>
            <a:endParaRPr lang="fr-FR" b="1" u="sng" dirty="0">
              <a:solidFill>
                <a:srgbClr val="00B0F0"/>
              </a:solidFill>
            </a:endParaRPr>
          </a:p>
        </p:txBody>
      </p:sp>
      <p:sp>
        <p:nvSpPr>
          <p:cNvPr id="5" name="ZoneTexte 4"/>
          <p:cNvSpPr txBox="1"/>
          <p:nvPr/>
        </p:nvSpPr>
        <p:spPr>
          <a:xfrm>
            <a:off x="323528" y="1412776"/>
            <a:ext cx="8640960" cy="5632311"/>
          </a:xfrm>
          <a:prstGeom prst="rect">
            <a:avLst/>
          </a:prstGeom>
          <a:noFill/>
        </p:spPr>
        <p:txBody>
          <a:bodyPr wrap="square" rtlCol="0">
            <a:spAutoFit/>
          </a:bodyPr>
          <a:lstStyle/>
          <a:p>
            <a:pPr algn="just"/>
            <a:r>
              <a:rPr lang="fr-FR" dirty="0" smtClean="0"/>
              <a:t>Voici le plan prévisionnel de notre animation en présentiel :</a:t>
            </a:r>
          </a:p>
          <a:p>
            <a:pPr marL="285750" indent="-285750" algn="just">
              <a:buFontTx/>
              <a:buChar char="-"/>
            </a:pPr>
            <a:r>
              <a:rPr lang="fr-FR" dirty="0" smtClean="0"/>
              <a:t>Présentation de la visio-conférence : nous serons accueillis par Mme </a:t>
            </a:r>
            <a:r>
              <a:rPr lang="fr-FR" dirty="0" err="1" smtClean="0"/>
              <a:t>Martaud</a:t>
            </a:r>
            <a:r>
              <a:rPr lang="fr-FR" dirty="0" smtClean="0"/>
              <a:t>, enseignante, dans sa salle de classe de l’école Buisson, qui participe au dispositif visio-conférence. Merci à elle !</a:t>
            </a:r>
          </a:p>
          <a:p>
            <a:pPr marL="285750" indent="-285750" algn="just">
              <a:buFontTx/>
              <a:buChar char="-"/>
            </a:pPr>
            <a:r>
              <a:rPr lang="fr-FR" dirty="0" smtClean="0"/>
              <a:t>Les caractéristiques d’une séance en langue : échanges autour des fiches de préparation transmises.</a:t>
            </a:r>
          </a:p>
          <a:p>
            <a:pPr marL="285750" indent="-285750" algn="just">
              <a:buFontTx/>
              <a:buChar char="-"/>
            </a:pPr>
            <a:r>
              <a:rPr lang="fr-FR" u="sng" dirty="0" smtClean="0"/>
              <a:t>Séance du 30 novembre</a:t>
            </a:r>
            <a:r>
              <a:rPr lang="fr-FR" dirty="0" smtClean="0"/>
              <a:t> : Réalisation d’une programmation pour l’école primaire : vous serez réunis par groupe scolaire pour construire une programmation sur une compétence en particulier. </a:t>
            </a:r>
            <a:r>
              <a:rPr lang="fr-FR" b="1" i="1" dirty="0" smtClean="0">
                <a:solidFill>
                  <a:srgbClr val="002060"/>
                </a:solidFill>
              </a:rPr>
              <a:t>Merci d’apporter les outils et documents qui pourraient vous aider.</a:t>
            </a:r>
            <a:endParaRPr lang="fr-FR" dirty="0" smtClean="0"/>
          </a:p>
          <a:p>
            <a:pPr marL="285750" indent="-285750" algn="just">
              <a:buFontTx/>
              <a:buChar char="-"/>
            </a:pPr>
            <a:r>
              <a:rPr lang="fr-FR" u="sng" dirty="0" smtClean="0"/>
              <a:t>Séance du 7 décembre </a:t>
            </a:r>
            <a:r>
              <a:rPr lang="fr-FR" dirty="0" smtClean="0"/>
              <a:t>: A partir des programmations réalisés lors de la séance du 30 novembre, mise en lien des compétences avec des tâches finales (démarche actionnelle). </a:t>
            </a:r>
            <a:r>
              <a:rPr lang="fr-FR" b="1" i="1" dirty="0" smtClean="0">
                <a:solidFill>
                  <a:srgbClr val="002060"/>
                </a:solidFill>
              </a:rPr>
              <a:t>Merci de lire les programmations qui vous seront envoyées entre le 30 novembre et le 7 décembre.</a:t>
            </a:r>
            <a:endParaRPr lang="fr-FR" dirty="0" smtClean="0"/>
          </a:p>
          <a:p>
            <a:pPr marL="285750" indent="-285750" algn="just">
              <a:buFontTx/>
              <a:buChar char="-"/>
            </a:pPr>
            <a:r>
              <a:rPr lang="fr-FR" dirty="0" smtClean="0"/>
              <a:t>Présentation de matériel pédagogique et didactique</a:t>
            </a:r>
          </a:p>
          <a:p>
            <a:pPr marL="285750" indent="-285750">
              <a:buFontTx/>
              <a:buChar char="-"/>
            </a:pPr>
            <a:endParaRPr lang="fr-FR" dirty="0"/>
          </a:p>
          <a:p>
            <a:r>
              <a:rPr lang="fr-FR" b="1" i="1" dirty="0" smtClean="0">
                <a:solidFill>
                  <a:srgbClr val="002060"/>
                </a:solidFill>
              </a:rPr>
              <a:t>Merci aux enseignants qui le peuvent d’apporter un ordinateur portable. Cela nous permettra de formaliser les programmations durant la séance (et non, seuls, a posteriori !).</a:t>
            </a:r>
          </a:p>
          <a:p>
            <a:endParaRPr lang="fr-FR" dirty="0"/>
          </a:p>
        </p:txBody>
      </p:sp>
    </p:spTree>
    <p:extLst>
      <p:ext uri="{BB962C8B-B14F-4D97-AF65-F5344CB8AC3E}">
        <p14:creationId xmlns:p14="http://schemas.microsoft.com/office/powerpoint/2010/main" val="2999577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rot="20220414">
            <a:off x="642243" y="2927771"/>
            <a:ext cx="8352928" cy="749945"/>
          </a:xfrm>
        </p:spPr>
        <p:txBody>
          <a:bodyPr>
            <a:normAutofit fontScale="90000"/>
          </a:bodyPr>
          <a:lstStyle/>
          <a:p>
            <a:pPr algn="ctr"/>
            <a:r>
              <a:rPr lang="fr-FR" b="1" u="sng" dirty="0" smtClean="0">
                <a:solidFill>
                  <a:srgbClr val="00B0F0"/>
                </a:solidFill>
              </a:rPr>
              <a:t>Rendez-vous pour l’animation en présentiel !</a:t>
            </a:r>
            <a:endParaRPr lang="fr-FR" b="1" u="sng" dirty="0">
              <a:solidFill>
                <a:srgbClr val="00B0F0"/>
              </a:solidFill>
            </a:endParaRPr>
          </a:p>
        </p:txBody>
      </p:sp>
      <p:sp>
        <p:nvSpPr>
          <p:cNvPr id="3" name="ZoneTexte 2"/>
          <p:cNvSpPr txBox="1"/>
          <p:nvPr/>
        </p:nvSpPr>
        <p:spPr>
          <a:xfrm>
            <a:off x="1907704" y="4797152"/>
            <a:ext cx="6120680" cy="369332"/>
          </a:xfrm>
          <a:prstGeom prst="rect">
            <a:avLst/>
          </a:prstGeom>
          <a:noFill/>
        </p:spPr>
        <p:txBody>
          <a:bodyPr wrap="square" rtlCol="0">
            <a:spAutoFit/>
          </a:bodyPr>
          <a:lstStyle/>
          <a:p>
            <a:r>
              <a:rPr lang="fr-FR" dirty="0" smtClean="0"/>
              <a:t>		Merci pour votre investissement !</a:t>
            </a:r>
            <a:endParaRPr lang="fr-FR" dirty="0"/>
          </a:p>
        </p:txBody>
      </p:sp>
      <p:sp>
        <p:nvSpPr>
          <p:cNvPr id="4" name="ZoneTexte 3"/>
          <p:cNvSpPr txBox="1"/>
          <p:nvPr/>
        </p:nvSpPr>
        <p:spPr>
          <a:xfrm>
            <a:off x="6084168" y="6021288"/>
            <a:ext cx="2376264" cy="369332"/>
          </a:xfrm>
          <a:prstGeom prst="rect">
            <a:avLst/>
          </a:prstGeom>
          <a:noFill/>
        </p:spPr>
        <p:txBody>
          <a:bodyPr wrap="square" rtlCol="0">
            <a:spAutoFit/>
          </a:bodyPr>
          <a:lstStyle/>
          <a:p>
            <a:r>
              <a:rPr lang="fr-FR" dirty="0" smtClean="0"/>
              <a:t>Sophie Goupil</a:t>
            </a:r>
            <a:endParaRPr lang="fr-FR" dirty="0"/>
          </a:p>
        </p:txBody>
      </p:sp>
      <p:pic>
        <p:nvPicPr>
          <p:cNvPr id="1026" name="Picture 2" descr="Afficher l'image d'ori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76672"/>
            <a:ext cx="4716524" cy="1678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88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11960" y="1268760"/>
            <a:ext cx="3451920" cy="749945"/>
          </a:xfrm>
        </p:spPr>
        <p:txBody>
          <a:bodyPr>
            <a:normAutofit fontScale="90000"/>
          </a:bodyPr>
          <a:lstStyle/>
          <a:p>
            <a:r>
              <a:rPr lang="fr-FR" b="1" u="sng" dirty="0" smtClean="0">
                <a:solidFill>
                  <a:srgbClr val="00B0F0"/>
                </a:solidFill>
              </a:rPr>
              <a:t>Sommaire</a:t>
            </a:r>
            <a:endParaRPr lang="fr-FR" b="1" u="sng" dirty="0">
              <a:solidFill>
                <a:srgbClr val="00B0F0"/>
              </a:solidFill>
            </a:endParaRPr>
          </a:p>
        </p:txBody>
      </p:sp>
      <p:sp>
        <p:nvSpPr>
          <p:cNvPr id="3" name="Sous-titre 2"/>
          <p:cNvSpPr>
            <a:spLocks noGrp="1"/>
          </p:cNvSpPr>
          <p:nvPr>
            <p:ph type="subTitle" idx="1"/>
          </p:nvPr>
        </p:nvSpPr>
        <p:spPr>
          <a:xfrm>
            <a:off x="-108520" y="2924944"/>
            <a:ext cx="9073008" cy="2760712"/>
          </a:xfrm>
        </p:spPr>
        <p:txBody>
          <a:bodyPr>
            <a:normAutofit fontScale="77500" lnSpcReduction="20000"/>
          </a:bodyPr>
          <a:lstStyle/>
          <a:p>
            <a:pPr marL="514350" indent="-514350">
              <a:buAutoNum type="arabicPeriod"/>
            </a:pPr>
            <a:r>
              <a:rPr lang="fr-FR" dirty="0" smtClean="0"/>
              <a:t>Présentation de la formation</a:t>
            </a:r>
          </a:p>
          <a:p>
            <a:pPr marL="514350" indent="-514350">
              <a:buAutoNum type="arabicPeriod"/>
            </a:pPr>
            <a:r>
              <a:rPr lang="fr-FR" dirty="0" smtClean="0"/>
              <a:t>Objectifs visés</a:t>
            </a:r>
          </a:p>
          <a:p>
            <a:pPr marL="514350" indent="-514350">
              <a:buAutoNum type="arabicPeriod"/>
            </a:pPr>
            <a:r>
              <a:rPr lang="fr-FR" dirty="0" smtClean="0"/>
              <a:t>Mieux connaître les textes officiels</a:t>
            </a:r>
          </a:p>
          <a:p>
            <a:pPr marL="514350" indent="-514350">
              <a:buAutoNum type="arabicPeriod"/>
            </a:pPr>
            <a:r>
              <a:rPr lang="fr-FR" dirty="0" smtClean="0"/>
              <a:t>La démarche actionnelle</a:t>
            </a:r>
          </a:p>
          <a:p>
            <a:pPr marL="514350" indent="-514350">
              <a:buAutoNum type="arabicPeriod"/>
            </a:pPr>
            <a:r>
              <a:rPr lang="fr-FR" dirty="0" smtClean="0"/>
              <a:t>Les caractéristiques d’une séance en langue</a:t>
            </a:r>
          </a:p>
          <a:p>
            <a:pPr marL="514350" indent="-514350">
              <a:buAutoNum type="arabicPeriod"/>
            </a:pPr>
            <a:r>
              <a:rPr lang="fr-FR" dirty="0" smtClean="0"/>
              <a:t>Les sites-ressources</a:t>
            </a:r>
          </a:p>
          <a:p>
            <a:pPr marL="514350" indent="-514350">
              <a:buAutoNum type="arabicPeriod"/>
            </a:pPr>
            <a:r>
              <a:rPr lang="fr-FR" dirty="0" smtClean="0"/>
              <a:t>L’animation en présentiel</a:t>
            </a:r>
          </a:p>
          <a:p>
            <a:pPr marL="514350" indent="-514350">
              <a:buAutoNum type="arabicPeriod"/>
            </a:pPr>
            <a:endParaRPr lang="fr-FR" dirty="0" smtClean="0"/>
          </a:p>
          <a:p>
            <a:pPr marL="514350" indent="-514350">
              <a:buAutoNum type="arabicPeriod"/>
            </a:pPr>
            <a:endParaRPr lang="fr-FR" dirty="0" smtClean="0"/>
          </a:p>
          <a:p>
            <a:endParaRPr lang="fr-FR" dirty="0"/>
          </a:p>
        </p:txBody>
      </p:sp>
      <p:pic>
        <p:nvPicPr>
          <p:cNvPr id="1026" name="Picture 2" descr="Afficher l'image d'ori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913" y="404664"/>
            <a:ext cx="2636292" cy="232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491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620688"/>
            <a:ext cx="8276456" cy="821953"/>
          </a:xfrm>
        </p:spPr>
        <p:txBody>
          <a:bodyPr>
            <a:normAutofit/>
          </a:bodyPr>
          <a:lstStyle/>
          <a:p>
            <a:r>
              <a:rPr lang="fr-FR" b="1" u="sng" dirty="0" smtClean="0">
                <a:solidFill>
                  <a:srgbClr val="00B0F0"/>
                </a:solidFill>
              </a:rPr>
              <a:t>Présentation de la formation</a:t>
            </a:r>
            <a:endParaRPr lang="fr-FR" b="1" u="sng" dirty="0">
              <a:solidFill>
                <a:srgbClr val="00B0F0"/>
              </a:solidFill>
            </a:endParaRPr>
          </a:p>
        </p:txBody>
      </p:sp>
      <p:sp>
        <p:nvSpPr>
          <p:cNvPr id="3" name="Sous-titre 2"/>
          <p:cNvSpPr>
            <a:spLocks noGrp="1"/>
          </p:cNvSpPr>
          <p:nvPr>
            <p:ph type="subTitle" idx="1"/>
          </p:nvPr>
        </p:nvSpPr>
        <p:spPr>
          <a:xfrm>
            <a:off x="-108520" y="2924944"/>
            <a:ext cx="9073008" cy="2760712"/>
          </a:xfrm>
        </p:spPr>
        <p:txBody>
          <a:bodyPr>
            <a:normAutofit/>
          </a:bodyPr>
          <a:lstStyle/>
          <a:p>
            <a:endParaRPr lang="fr-FR" dirty="0" smtClean="0"/>
          </a:p>
          <a:p>
            <a:endParaRPr lang="fr-FR" dirty="0"/>
          </a:p>
        </p:txBody>
      </p:sp>
      <p:sp>
        <p:nvSpPr>
          <p:cNvPr id="4" name="ZoneTexte 3"/>
          <p:cNvSpPr txBox="1"/>
          <p:nvPr/>
        </p:nvSpPr>
        <p:spPr>
          <a:xfrm>
            <a:off x="539552" y="2132856"/>
            <a:ext cx="7848872" cy="3416320"/>
          </a:xfrm>
          <a:prstGeom prst="rect">
            <a:avLst/>
          </a:prstGeom>
          <a:noFill/>
        </p:spPr>
        <p:txBody>
          <a:bodyPr wrap="square" rtlCol="0">
            <a:spAutoFit/>
          </a:bodyPr>
          <a:lstStyle/>
          <a:p>
            <a:r>
              <a:rPr lang="fr-FR" dirty="0" smtClean="0"/>
              <a:t>La formation « Construire et mettre en œuvre une séquence en langue » est constituée de :</a:t>
            </a:r>
          </a:p>
          <a:p>
            <a:pPr marL="285750" indent="-285750">
              <a:buFontTx/>
              <a:buChar char="-"/>
            </a:pPr>
            <a:r>
              <a:rPr lang="fr-FR" dirty="0" smtClean="0"/>
              <a:t>Une formation à distance (3 heures)</a:t>
            </a:r>
          </a:p>
          <a:p>
            <a:pPr marL="285750" indent="-285750">
              <a:buFontTx/>
              <a:buChar char="-"/>
            </a:pPr>
            <a:r>
              <a:rPr lang="fr-FR" dirty="0" smtClean="0"/>
              <a:t>Une formation en présentiel </a:t>
            </a:r>
          </a:p>
          <a:p>
            <a:r>
              <a:rPr lang="fr-FR" dirty="0" smtClean="0"/>
              <a:t>	lundi 30 novembre ou lundi 7 décembre, 17h – 20h</a:t>
            </a:r>
          </a:p>
          <a:p>
            <a:pPr marL="285750" indent="-285750">
              <a:buFontTx/>
              <a:buChar char="-"/>
            </a:pPr>
            <a:endParaRPr lang="fr-FR" dirty="0"/>
          </a:p>
          <a:p>
            <a:pPr algn="just"/>
            <a:r>
              <a:rPr lang="fr-FR" dirty="0" smtClean="0"/>
              <a:t>La formation à distance vous est proposée par l’intermédiaire de ce diaporama. Il vous suffira de suivre les indications qui vous seront faites. Une connexion Internet est nécessaire.</a:t>
            </a:r>
          </a:p>
          <a:p>
            <a:pPr algn="just"/>
            <a:endParaRPr lang="fr-FR" dirty="0"/>
          </a:p>
          <a:p>
            <a:pPr algn="just"/>
            <a:r>
              <a:rPr lang="fr-FR" b="1" i="1" dirty="0" smtClean="0">
                <a:solidFill>
                  <a:srgbClr val="002060"/>
                </a:solidFill>
              </a:rPr>
              <a:t>Dans cette police, </a:t>
            </a:r>
            <a:r>
              <a:rPr lang="fr-FR" dirty="0" smtClean="0"/>
              <a:t>vous trouverez des commentaires, annotations, activités. </a:t>
            </a:r>
            <a:endParaRPr lang="fr-FR" b="1" i="1" dirty="0">
              <a:solidFill>
                <a:srgbClr val="002060"/>
              </a:solidFill>
            </a:endParaRPr>
          </a:p>
        </p:txBody>
      </p:sp>
    </p:spTree>
    <p:extLst>
      <p:ext uri="{BB962C8B-B14F-4D97-AF65-F5344CB8AC3E}">
        <p14:creationId xmlns:p14="http://schemas.microsoft.com/office/powerpoint/2010/main" val="3254295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3608" y="404664"/>
            <a:ext cx="5396136" cy="821953"/>
          </a:xfrm>
        </p:spPr>
        <p:txBody>
          <a:bodyPr>
            <a:normAutofit/>
          </a:bodyPr>
          <a:lstStyle/>
          <a:p>
            <a:r>
              <a:rPr lang="fr-FR" b="1" u="sng" dirty="0" smtClean="0">
                <a:solidFill>
                  <a:srgbClr val="00B0F0"/>
                </a:solidFill>
              </a:rPr>
              <a:t>Les objectifs</a:t>
            </a:r>
            <a:endParaRPr lang="fr-FR" b="1" u="sng" dirty="0">
              <a:solidFill>
                <a:srgbClr val="00B0F0"/>
              </a:solidFill>
            </a:endParaRPr>
          </a:p>
        </p:txBody>
      </p:sp>
      <p:sp>
        <p:nvSpPr>
          <p:cNvPr id="5" name="ZoneTexte 4"/>
          <p:cNvSpPr txBox="1"/>
          <p:nvPr/>
        </p:nvSpPr>
        <p:spPr>
          <a:xfrm>
            <a:off x="251520" y="1484784"/>
            <a:ext cx="8532440" cy="5632311"/>
          </a:xfrm>
          <a:prstGeom prst="rect">
            <a:avLst/>
          </a:prstGeom>
          <a:noFill/>
        </p:spPr>
        <p:txBody>
          <a:bodyPr wrap="square" rtlCol="0">
            <a:spAutoFit/>
          </a:bodyPr>
          <a:lstStyle/>
          <a:p>
            <a:pPr algn="just"/>
            <a:r>
              <a:rPr lang="fr-FR" dirty="0" smtClean="0"/>
              <a:t>Les objectifs prévus de cette formation sont :</a:t>
            </a:r>
          </a:p>
          <a:p>
            <a:pPr marL="285750" indent="-285750" algn="just">
              <a:buFontTx/>
              <a:buChar char="-"/>
            </a:pPr>
            <a:r>
              <a:rPr lang="fr-FR" dirty="0" smtClean="0"/>
              <a:t>Accompagner les enseignants pour s’approprier les </a:t>
            </a:r>
            <a:r>
              <a:rPr lang="fr-FR" b="1" dirty="0" smtClean="0"/>
              <a:t>textes officiels</a:t>
            </a:r>
            <a:r>
              <a:rPr lang="fr-FR" dirty="0" smtClean="0"/>
              <a:t> et, notamment, la </a:t>
            </a:r>
            <a:r>
              <a:rPr lang="fr-FR" b="1" dirty="0" smtClean="0"/>
              <a:t>démarche du CECRL</a:t>
            </a:r>
          </a:p>
          <a:p>
            <a:pPr marL="285750" indent="-285750" algn="just">
              <a:buFontTx/>
              <a:buChar char="-"/>
            </a:pPr>
            <a:r>
              <a:rPr lang="fr-FR" dirty="0" smtClean="0"/>
              <a:t>S’approprier la </a:t>
            </a:r>
            <a:r>
              <a:rPr lang="fr-FR" b="1" dirty="0" smtClean="0"/>
              <a:t>démarche actionnelle </a:t>
            </a:r>
          </a:p>
          <a:p>
            <a:pPr marL="285750" indent="-285750" algn="just">
              <a:buFontTx/>
              <a:buChar char="-"/>
            </a:pPr>
            <a:r>
              <a:rPr lang="fr-FR" dirty="0" smtClean="0"/>
              <a:t>Identifier les </a:t>
            </a:r>
            <a:r>
              <a:rPr lang="fr-FR" b="1" dirty="0" smtClean="0"/>
              <a:t>caractéristiques d’une séance en langue </a:t>
            </a:r>
            <a:endParaRPr lang="fr-FR" dirty="0"/>
          </a:p>
          <a:p>
            <a:pPr marL="285750" indent="-285750" algn="just">
              <a:buFontTx/>
              <a:buChar char="-"/>
            </a:pPr>
            <a:r>
              <a:rPr lang="fr-FR" dirty="0" smtClean="0"/>
              <a:t>Construire collectivement une </a:t>
            </a:r>
            <a:r>
              <a:rPr lang="fr-FR" b="1" dirty="0" smtClean="0"/>
              <a:t>fiche de préparation-type </a:t>
            </a:r>
            <a:r>
              <a:rPr lang="fr-FR" dirty="0" smtClean="0"/>
              <a:t>d’une séance en langue que les enseignants pourront exploiter s’ils le souhaitent</a:t>
            </a:r>
          </a:p>
          <a:p>
            <a:pPr marL="285750" indent="-285750" algn="just">
              <a:buFontTx/>
              <a:buChar char="-"/>
            </a:pPr>
            <a:r>
              <a:rPr lang="fr-FR" dirty="0" smtClean="0"/>
              <a:t>Découvrir des </a:t>
            </a:r>
            <a:r>
              <a:rPr lang="fr-FR" b="1" dirty="0" smtClean="0"/>
              <a:t>ressources pédagogiques et didactiques</a:t>
            </a:r>
            <a:endParaRPr lang="fr-FR" dirty="0" smtClean="0"/>
          </a:p>
          <a:p>
            <a:pPr marL="285750" indent="-285750" algn="just">
              <a:buFontTx/>
              <a:buChar char="-"/>
            </a:pPr>
            <a:r>
              <a:rPr lang="fr-FR" dirty="0" smtClean="0"/>
              <a:t>Construire une </a:t>
            </a:r>
            <a:r>
              <a:rPr lang="fr-FR" b="1" dirty="0" smtClean="0"/>
              <a:t>programmation</a:t>
            </a:r>
            <a:r>
              <a:rPr lang="fr-FR" dirty="0" smtClean="0"/>
              <a:t> pour l’école élémentaire des différentes compétences visées (enseignants réunis pour l’animation pédagogique du 30 novembre)</a:t>
            </a:r>
          </a:p>
          <a:p>
            <a:pPr marL="285750" indent="-285750" algn="just">
              <a:buFontTx/>
              <a:buChar char="-"/>
            </a:pPr>
            <a:r>
              <a:rPr lang="fr-FR" b="1" dirty="0" smtClean="0"/>
              <a:t>Mettre en lien la programmation construite avec la démarche actionnelle </a:t>
            </a:r>
            <a:r>
              <a:rPr lang="fr-FR" dirty="0" smtClean="0"/>
              <a:t>(enseignants réunis pour l’animation pédagogique du 7 décembre)</a:t>
            </a:r>
          </a:p>
          <a:p>
            <a:pPr algn="just"/>
            <a:endParaRPr lang="fr-FR" dirty="0" smtClean="0"/>
          </a:p>
          <a:p>
            <a:pPr algn="just"/>
            <a:r>
              <a:rPr lang="fr-FR" b="1" i="1" dirty="0" smtClean="0">
                <a:solidFill>
                  <a:srgbClr val="002060"/>
                </a:solidFill>
              </a:rPr>
              <a:t>Ces objectifs seront affinés en fonction de vos besoins. Pour cela, merci de compléter l’</a:t>
            </a:r>
            <a:r>
              <a:rPr lang="fr-FR" b="1" i="1" dirty="0" err="1" smtClean="0">
                <a:solidFill>
                  <a:srgbClr val="002060"/>
                </a:solidFill>
              </a:rPr>
              <a:t>edu</a:t>
            </a:r>
            <a:r>
              <a:rPr lang="fr-FR" b="1" i="1" dirty="0" smtClean="0">
                <a:solidFill>
                  <a:srgbClr val="002060"/>
                </a:solidFill>
              </a:rPr>
              <a:t>-sondage suivant : </a:t>
            </a:r>
            <a:r>
              <a:rPr lang="fr-FR" dirty="0" smtClean="0">
                <a:hlinkClick r:id="rId2"/>
              </a:rPr>
              <a:t>https://edu-sondage.ac-versailles.fr/index.php/196531/lang-fr</a:t>
            </a:r>
            <a:r>
              <a:rPr lang="fr-FR" dirty="0" smtClean="0"/>
              <a:t> .</a:t>
            </a:r>
          </a:p>
          <a:p>
            <a:pPr marL="285750" indent="-285750">
              <a:buFontTx/>
              <a:buChar char="-"/>
            </a:pPr>
            <a:endParaRPr lang="fr-FR" dirty="0"/>
          </a:p>
          <a:p>
            <a:pPr marL="285750" indent="-285750">
              <a:buFontTx/>
              <a:buChar char="-"/>
            </a:pPr>
            <a:endParaRPr lang="fr-FR" dirty="0"/>
          </a:p>
        </p:txBody>
      </p:sp>
    </p:spTree>
    <p:extLst>
      <p:ext uri="{BB962C8B-B14F-4D97-AF65-F5344CB8AC3E}">
        <p14:creationId xmlns:p14="http://schemas.microsoft.com/office/powerpoint/2010/main" val="1207739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607" y="188640"/>
            <a:ext cx="9217024" cy="821953"/>
          </a:xfrm>
        </p:spPr>
        <p:txBody>
          <a:bodyPr>
            <a:normAutofit/>
          </a:bodyPr>
          <a:lstStyle/>
          <a:p>
            <a:r>
              <a:rPr lang="fr-FR" sz="4000" b="1" u="sng" dirty="0" smtClean="0">
                <a:solidFill>
                  <a:srgbClr val="00B0F0"/>
                </a:solidFill>
              </a:rPr>
              <a:t>Mieux connaître les textes officiels</a:t>
            </a:r>
            <a:endParaRPr lang="fr-FR" sz="4000" b="1" u="sng" dirty="0">
              <a:solidFill>
                <a:srgbClr val="00B0F0"/>
              </a:solidFill>
            </a:endParaRPr>
          </a:p>
        </p:txBody>
      </p:sp>
      <p:sp>
        <p:nvSpPr>
          <p:cNvPr id="5" name="ZoneTexte 4"/>
          <p:cNvSpPr txBox="1"/>
          <p:nvPr/>
        </p:nvSpPr>
        <p:spPr>
          <a:xfrm>
            <a:off x="251520" y="1124744"/>
            <a:ext cx="8568952" cy="5909310"/>
          </a:xfrm>
          <a:prstGeom prst="rect">
            <a:avLst/>
          </a:prstGeom>
          <a:noFill/>
        </p:spPr>
        <p:txBody>
          <a:bodyPr wrap="square" rtlCol="0">
            <a:spAutoFit/>
          </a:bodyPr>
          <a:lstStyle/>
          <a:p>
            <a:pPr algn="just"/>
            <a:r>
              <a:rPr lang="fr-FR" b="1" dirty="0" smtClean="0">
                <a:effectLst/>
              </a:rPr>
              <a:t>L'enseignement des langues à l'école primaire se fonde sur 3 textes : </a:t>
            </a:r>
            <a:endParaRPr lang="fr-FR" dirty="0" smtClean="0">
              <a:effectLst/>
            </a:endParaRPr>
          </a:p>
          <a:p>
            <a:pPr algn="just"/>
            <a:endParaRPr lang="fr-FR" b="1" dirty="0" smtClean="0">
              <a:effectLst/>
            </a:endParaRPr>
          </a:p>
          <a:p>
            <a:pPr algn="just"/>
            <a:r>
              <a:rPr lang="fr-FR" b="1" dirty="0" smtClean="0">
                <a:effectLst/>
              </a:rPr>
              <a:t>1. Le Cadre Européen </a:t>
            </a:r>
            <a:r>
              <a:rPr lang="fr-FR" b="1" dirty="0"/>
              <a:t>C</a:t>
            </a:r>
            <a:r>
              <a:rPr lang="fr-FR" b="1" dirty="0" smtClean="0">
                <a:effectLst/>
              </a:rPr>
              <a:t>ommun de Référence pour les Langues établi en 2001 par le Conseil de l'Europe pour les 46 états-membres.</a:t>
            </a:r>
            <a:r>
              <a:rPr lang="fr-FR" b="1" dirty="0"/>
              <a:t> </a:t>
            </a:r>
            <a:r>
              <a:rPr lang="fr-FR" dirty="0" smtClean="0">
                <a:effectLst/>
              </a:rPr>
              <a:t>Il  fixe le cadre général, les objectifs poursuivis par le Conseil de l'Europe pour cet enseignement pour les états-membres, les principes et la démarche à adopter. Une échelle des niveaux de compétences est établie. Différentes grilles d'auto-positionnement sont également proposées. </a:t>
            </a:r>
          </a:p>
          <a:p>
            <a:pPr algn="just"/>
            <a:endParaRPr lang="fr-FR" dirty="0" smtClean="0"/>
          </a:p>
          <a:p>
            <a:pPr algn="just"/>
            <a:r>
              <a:rPr lang="fr-FR" b="1" dirty="0" smtClean="0">
                <a:effectLst/>
              </a:rPr>
              <a:t>2. Le Socle Commun de Connaissances et de Compétences (loi de 2005).</a:t>
            </a:r>
            <a:br>
              <a:rPr lang="fr-FR" b="1" dirty="0" smtClean="0">
                <a:effectLst/>
              </a:rPr>
            </a:br>
            <a:r>
              <a:rPr lang="fr-FR" b="0" dirty="0" smtClean="0">
                <a:effectLst/>
              </a:rPr>
              <a:t>Il s'agit de la compétence 2 du Socle « Pratique d'une langue étrangère ». </a:t>
            </a:r>
            <a:r>
              <a:rPr lang="fr-FR" b="0" i="1" dirty="0" smtClean="0">
                <a:effectLst/>
              </a:rPr>
              <a:t>Le niveau A1 de l'échelle du CECRL est le niveau que tous les élèves doivent atteindre à la fin de l'école primaire.</a:t>
            </a:r>
          </a:p>
          <a:p>
            <a:pPr algn="just"/>
            <a:endParaRPr lang="fr-FR" i="1" dirty="0"/>
          </a:p>
          <a:p>
            <a:pPr algn="just"/>
            <a:r>
              <a:rPr lang="fr-FR" b="1" i="1" dirty="0" smtClean="0">
                <a:effectLst/>
              </a:rPr>
              <a:t>3. </a:t>
            </a:r>
            <a:r>
              <a:rPr lang="fr-FR" b="1" dirty="0" smtClean="0">
                <a:effectLst/>
              </a:rPr>
              <a:t>Les programmes d'enseignement des langues vivantes (BOEN n°8 du 30VIII2007). </a:t>
            </a:r>
            <a:r>
              <a:rPr lang="fr-FR" b="0" dirty="0" smtClean="0">
                <a:effectLst/>
              </a:rPr>
              <a:t>Les programmes de 2008 pour l'école primaire s'y réfèrent et y renvoient explicitement. Les contenus linguistiques sont prévus pour chacune des activités langagières.</a:t>
            </a:r>
          </a:p>
          <a:p>
            <a:pPr algn="just"/>
            <a:endParaRPr lang="fr-FR" dirty="0"/>
          </a:p>
          <a:p>
            <a:pPr algn="just"/>
            <a:r>
              <a:rPr lang="fr-FR" b="1" i="1" u="sng" dirty="0" smtClean="0">
                <a:solidFill>
                  <a:srgbClr val="002060"/>
                </a:solidFill>
              </a:rPr>
              <a:t>Activité</a:t>
            </a:r>
            <a:r>
              <a:rPr lang="fr-FR" b="1" i="1" dirty="0" smtClean="0">
                <a:solidFill>
                  <a:srgbClr val="002060"/>
                </a:solidFill>
              </a:rPr>
              <a:t> : lire </a:t>
            </a:r>
            <a:r>
              <a:rPr lang="fr-FR" b="1" i="1" dirty="0">
                <a:solidFill>
                  <a:srgbClr val="002060"/>
                </a:solidFill>
              </a:rPr>
              <a:t>c</a:t>
            </a:r>
            <a:r>
              <a:rPr lang="fr-FR" b="1" i="1" dirty="0" smtClean="0">
                <a:solidFill>
                  <a:srgbClr val="002060"/>
                </a:solidFill>
              </a:rPr>
              <a:t>es documents (ils ont été joints avec ce diaporama).</a:t>
            </a:r>
            <a:endParaRPr lang="fr-FR" b="1" i="1" dirty="0" smtClean="0">
              <a:solidFill>
                <a:srgbClr val="002060"/>
              </a:solidFill>
              <a:effectLst/>
            </a:endParaRPr>
          </a:p>
          <a:p>
            <a:endParaRPr lang="fr-FR" dirty="0"/>
          </a:p>
        </p:txBody>
      </p:sp>
    </p:spTree>
    <p:extLst>
      <p:ext uri="{BB962C8B-B14F-4D97-AF65-F5344CB8AC3E}">
        <p14:creationId xmlns:p14="http://schemas.microsoft.com/office/powerpoint/2010/main" val="1342812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88640"/>
            <a:ext cx="7196336" cy="821953"/>
          </a:xfrm>
        </p:spPr>
        <p:txBody>
          <a:bodyPr>
            <a:normAutofit/>
          </a:bodyPr>
          <a:lstStyle/>
          <a:p>
            <a:r>
              <a:rPr lang="fr-FR" b="1" u="sng" dirty="0" smtClean="0">
                <a:solidFill>
                  <a:srgbClr val="00B0F0"/>
                </a:solidFill>
              </a:rPr>
              <a:t>La démarche actionnelle</a:t>
            </a:r>
            <a:endParaRPr lang="fr-FR" b="1" u="sng" dirty="0">
              <a:solidFill>
                <a:srgbClr val="00B0F0"/>
              </a:solidFill>
            </a:endParaRPr>
          </a:p>
        </p:txBody>
      </p:sp>
      <p:sp>
        <p:nvSpPr>
          <p:cNvPr id="5" name="ZoneTexte 4"/>
          <p:cNvSpPr txBox="1"/>
          <p:nvPr/>
        </p:nvSpPr>
        <p:spPr>
          <a:xfrm>
            <a:off x="395536" y="1484784"/>
            <a:ext cx="8352928" cy="6247864"/>
          </a:xfrm>
          <a:prstGeom prst="rect">
            <a:avLst/>
          </a:prstGeom>
          <a:noFill/>
        </p:spPr>
        <p:txBody>
          <a:bodyPr wrap="square" rtlCol="0">
            <a:spAutoFit/>
          </a:bodyPr>
          <a:lstStyle/>
          <a:p>
            <a:pPr algn="just"/>
            <a:r>
              <a:rPr lang="fr-FR" i="1" dirty="0" smtClean="0">
                <a:effectLst/>
              </a:rPr>
              <a:t>« L’apprenant d’une langue est considéré comme un </a:t>
            </a:r>
            <a:r>
              <a:rPr lang="fr-FR" b="1" i="1" dirty="0" smtClean="0">
                <a:effectLst/>
              </a:rPr>
              <a:t>acteur social</a:t>
            </a:r>
            <a:r>
              <a:rPr lang="fr-FR" i="1" dirty="0" smtClean="0">
                <a:effectLst/>
              </a:rPr>
              <a:t> ayant à accomplir des tâches (langagières et autres) dans des circonstances et un environnement donné… Il y a </a:t>
            </a:r>
            <a:r>
              <a:rPr lang="fr-FR" b="1" i="1" dirty="0" smtClean="0">
                <a:effectLst/>
              </a:rPr>
              <a:t>tâche</a:t>
            </a:r>
            <a:r>
              <a:rPr lang="fr-FR" i="1" dirty="0" smtClean="0">
                <a:effectLst/>
              </a:rPr>
              <a:t> dans la mesure où l’action est le fait d’un (ou plusieurs) sujet(s) mobilisant stratégiquement des compétences pour parvenir à un </a:t>
            </a:r>
            <a:r>
              <a:rPr lang="fr-FR" b="1" i="1" dirty="0" smtClean="0">
                <a:effectLst/>
              </a:rPr>
              <a:t>résultat déterminé</a:t>
            </a:r>
            <a:r>
              <a:rPr lang="fr-FR" i="1" dirty="0" smtClean="0">
                <a:effectLst/>
              </a:rPr>
              <a:t>. » (CECRL, p.15)</a:t>
            </a:r>
            <a:endParaRPr lang="fr-FR" dirty="0" smtClean="0">
              <a:effectLst/>
            </a:endParaRPr>
          </a:p>
          <a:p>
            <a:pPr algn="just"/>
            <a:r>
              <a:rPr lang="fr-FR" b="1" dirty="0" smtClean="0">
                <a:effectLst/>
              </a:rPr>
              <a:t>Pour l’école élémentaire, il s’agit donc de donner sens à l’apprentissage en plaçant les élèves dans un court projet nécessitant l’usage de formulations langagières.</a:t>
            </a:r>
          </a:p>
          <a:p>
            <a:pPr algn="just"/>
            <a:endParaRPr lang="fr-FR" b="1" dirty="0"/>
          </a:p>
          <a:p>
            <a:pPr algn="just"/>
            <a:r>
              <a:rPr lang="fr-FR" b="1" i="1" u="sng" dirty="0" smtClean="0">
                <a:solidFill>
                  <a:srgbClr val="002060"/>
                </a:solidFill>
                <a:effectLst/>
              </a:rPr>
              <a:t>Activité :</a:t>
            </a:r>
            <a:r>
              <a:rPr lang="fr-FR" b="1" i="1" dirty="0" smtClean="0">
                <a:solidFill>
                  <a:srgbClr val="002060"/>
                </a:solidFill>
                <a:effectLst/>
              </a:rPr>
              <a:t> Le fichier intitulé « Tâches et trames séquences » présente 5 trames-séquences. Associez chacune de ces trames aux tâches finales suivantes : </a:t>
            </a:r>
          </a:p>
          <a:p>
            <a:pPr algn="just"/>
            <a:r>
              <a:rPr lang="fr-FR" sz="1400" i="1" dirty="0" smtClean="0">
                <a:solidFill>
                  <a:srgbClr val="002060"/>
                </a:solidFill>
              </a:rPr>
              <a:t>1. Créer </a:t>
            </a:r>
            <a:r>
              <a:rPr lang="fr-FR" sz="1400" i="1" dirty="0">
                <a:solidFill>
                  <a:srgbClr val="002060"/>
                </a:solidFill>
              </a:rPr>
              <a:t>un roman-photo pour présenter une semaine d'école aux parents, à des correspondants ...</a:t>
            </a:r>
            <a:endParaRPr lang="fr-FR" sz="1400" dirty="0">
              <a:solidFill>
                <a:srgbClr val="002060"/>
              </a:solidFill>
            </a:endParaRPr>
          </a:p>
          <a:p>
            <a:pPr lvl="0" algn="just" fontAlgn="t"/>
            <a:r>
              <a:rPr lang="fr-FR" sz="1400" i="1" dirty="0" smtClean="0">
                <a:solidFill>
                  <a:srgbClr val="002060"/>
                </a:solidFill>
              </a:rPr>
              <a:t>2. Organiser </a:t>
            </a:r>
            <a:r>
              <a:rPr lang="fr-FR" sz="1400" i="1" dirty="0">
                <a:solidFill>
                  <a:srgbClr val="002060"/>
                </a:solidFill>
              </a:rPr>
              <a:t>un concours de recettes anglo-saxonnes pour une occasion particulière (</a:t>
            </a:r>
            <a:r>
              <a:rPr lang="fr-FR" sz="1400" i="1" dirty="0" smtClean="0">
                <a:solidFill>
                  <a:srgbClr val="002060"/>
                </a:solidFill>
              </a:rPr>
              <a:t>projet </a:t>
            </a:r>
            <a:r>
              <a:rPr lang="fr-FR" sz="1400" i="1" dirty="0">
                <a:solidFill>
                  <a:srgbClr val="002060"/>
                </a:solidFill>
              </a:rPr>
              <a:t>avec une autre </a:t>
            </a:r>
            <a:r>
              <a:rPr lang="fr-FR" sz="1400" i="1" dirty="0" smtClean="0">
                <a:solidFill>
                  <a:srgbClr val="002060"/>
                </a:solidFill>
              </a:rPr>
              <a:t>classe, rencontre </a:t>
            </a:r>
            <a:r>
              <a:rPr lang="fr-FR" sz="1400" i="1" dirty="0">
                <a:solidFill>
                  <a:srgbClr val="002060"/>
                </a:solidFill>
              </a:rPr>
              <a:t>avec les parents, </a:t>
            </a:r>
            <a:r>
              <a:rPr lang="fr-FR" sz="1400" i="1" dirty="0" smtClean="0">
                <a:solidFill>
                  <a:srgbClr val="002060"/>
                </a:solidFill>
              </a:rPr>
              <a:t>fête </a:t>
            </a:r>
            <a:r>
              <a:rPr lang="fr-FR" sz="1400" i="1" dirty="0">
                <a:solidFill>
                  <a:srgbClr val="002060"/>
                </a:solidFill>
              </a:rPr>
              <a:t>de l'école</a:t>
            </a:r>
            <a:r>
              <a:rPr lang="fr-FR" sz="1400" i="1" dirty="0" smtClean="0">
                <a:solidFill>
                  <a:srgbClr val="002060"/>
                </a:solidFill>
              </a:rPr>
              <a:t>...)</a:t>
            </a:r>
            <a:endParaRPr lang="fr-FR" sz="1400" dirty="0">
              <a:solidFill>
                <a:srgbClr val="002060"/>
              </a:solidFill>
            </a:endParaRPr>
          </a:p>
          <a:p>
            <a:pPr lvl="0" algn="just" fontAlgn="t"/>
            <a:r>
              <a:rPr lang="fr-FR" sz="1400" i="1" dirty="0" smtClean="0">
                <a:solidFill>
                  <a:srgbClr val="002060"/>
                </a:solidFill>
              </a:rPr>
              <a:t>3. Créer </a:t>
            </a:r>
            <a:r>
              <a:rPr lang="fr-FR" sz="1400" i="1" dirty="0">
                <a:solidFill>
                  <a:srgbClr val="002060"/>
                </a:solidFill>
              </a:rPr>
              <a:t>un jeu de « Who's </a:t>
            </a:r>
            <a:r>
              <a:rPr lang="fr-FR" sz="1400" i="1" dirty="0" err="1">
                <a:solidFill>
                  <a:srgbClr val="002060"/>
                </a:solidFill>
              </a:rPr>
              <a:t>who</a:t>
            </a:r>
            <a:r>
              <a:rPr lang="fr-FR" sz="1400" i="1" dirty="0">
                <a:solidFill>
                  <a:srgbClr val="002060"/>
                </a:solidFill>
              </a:rPr>
              <a:t> ? » pour un autre groupe </a:t>
            </a:r>
            <a:r>
              <a:rPr lang="fr-FR" sz="1400" i="1" dirty="0" smtClean="0">
                <a:solidFill>
                  <a:srgbClr val="002060"/>
                </a:solidFill>
              </a:rPr>
              <a:t>d'élèves</a:t>
            </a:r>
            <a:endParaRPr lang="fr-FR" sz="1400" dirty="0">
              <a:solidFill>
                <a:srgbClr val="002060"/>
              </a:solidFill>
            </a:endParaRPr>
          </a:p>
          <a:p>
            <a:pPr lvl="0" algn="just" fontAlgn="t"/>
            <a:r>
              <a:rPr lang="fr-FR" sz="1400" i="1" dirty="0" smtClean="0">
                <a:solidFill>
                  <a:srgbClr val="002060"/>
                </a:solidFill>
              </a:rPr>
              <a:t>4. Présenter </a:t>
            </a:r>
            <a:r>
              <a:rPr lang="fr-FR" sz="1400" i="1" dirty="0">
                <a:solidFill>
                  <a:srgbClr val="002060"/>
                </a:solidFill>
              </a:rPr>
              <a:t>un conte pour des élèves d'une autre classe </a:t>
            </a:r>
            <a:endParaRPr lang="fr-FR" sz="1400" dirty="0">
              <a:solidFill>
                <a:srgbClr val="002060"/>
              </a:solidFill>
            </a:endParaRPr>
          </a:p>
          <a:p>
            <a:pPr lvl="0" algn="just" fontAlgn="t"/>
            <a:r>
              <a:rPr lang="fr-FR" sz="1400" i="1" dirty="0" smtClean="0">
                <a:solidFill>
                  <a:srgbClr val="002060"/>
                </a:solidFill>
              </a:rPr>
              <a:t>5. Créer </a:t>
            </a:r>
            <a:r>
              <a:rPr lang="fr-FR" sz="1400" i="1" dirty="0">
                <a:solidFill>
                  <a:srgbClr val="002060"/>
                </a:solidFill>
              </a:rPr>
              <a:t>le plan interactif d'une ville pour la présenter à des correspondants ou à d'autres classes...</a:t>
            </a:r>
            <a:endParaRPr lang="fr-FR" sz="1400" dirty="0">
              <a:solidFill>
                <a:srgbClr val="002060"/>
              </a:solidFill>
            </a:endParaRPr>
          </a:p>
          <a:p>
            <a:endParaRPr lang="fr-FR" b="1" i="1" u="sng" dirty="0" smtClean="0">
              <a:solidFill>
                <a:srgbClr val="002060"/>
              </a:solidFill>
              <a:effectLst/>
            </a:endParaRPr>
          </a:p>
          <a:p>
            <a:endParaRPr lang="fr-FR" b="1" dirty="0"/>
          </a:p>
          <a:p>
            <a:endParaRPr lang="fr-FR" dirty="0" smtClean="0">
              <a:effectLst/>
            </a:endParaRPr>
          </a:p>
          <a:p>
            <a:endParaRPr lang="fr-FR" dirty="0"/>
          </a:p>
        </p:txBody>
      </p:sp>
    </p:spTree>
    <p:extLst>
      <p:ext uri="{BB962C8B-B14F-4D97-AF65-F5344CB8AC3E}">
        <p14:creationId xmlns:p14="http://schemas.microsoft.com/office/powerpoint/2010/main" val="4102095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88640"/>
            <a:ext cx="7196336" cy="821953"/>
          </a:xfrm>
        </p:spPr>
        <p:txBody>
          <a:bodyPr>
            <a:normAutofit/>
          </a:bodyPr>
          <a:lstStyle/>
          <a:p>
            <a:r>
              <a:rPr lang="fr-FR" b="1" u="sng" dirty="0" smtClean="0">
                <a:solidFill>
                  <a:srgbClr val="00B0F0"/>
                </a:solidFill>
              </a:rPr>
              <a:t>Pause « récréative »</a:t>
            </a:r>
            <a:endParaRPr lang="fr-FR" b="1" u="sng" dirty="0">
              <a:solidFill>
                <a:srgbClr val="00B0F0"/>
              </a:solidFill>
            </a:endParaRPr>
          </a:p>
        </p:txBody>
      </p:sp>
      <p:sp>
        <p:nvSpPr>
          <p:cNvPr id="3" name="ZoneTexte 2"/>
          <p:cNvSpPr txBox="1"/>
          <p:nvPr/>
        </p:nvSpPr>
        <p:spPr>
          <a:xfrm>
            <a:off x="467544" y="1340768"/>
            <a:ext cx="8424936" cy="5355312"/>
          </a:xfrm>
          <a:prstGeom prst="rect">
            <a:avLst/>
          </a:prstGeom>
          <a:noFill/>
        </p:spPr>
        <p:txBody>
          <a:bodyPr wrap="square" rtlCol="0">
            <a:spAutoFit/>
          </a:bodyPr>
          <a:lstStyle/>
          <a:p>
            <a:r>
              <a:rPr lang="fr-FR" dirty="0" smtClean="0"/>
              <a:t>SI vous avez envie de tester vos compétences, ouvrez les livres numériques, écoutez, comprenez et répondez !</a:t>
            </a:r>
          </a:p>
          <a:p>
            <a:endParaRPr lang="fr-FR" dirty="0"/>
          </a:p>
          <a:p>
            <a:r>
              <a:rPr lang="fr-FR" dirty="0" smtClean="0">
                <a:hlinkClick r:id="rId2"/>
              </a:rPr>
              <a:t>http://www.langues92.ac-versailles.fr/didapages/banoffee/Banoffee/</a:t>
            </a:r>
            <a:endParaRPr lang="fr-FR" dirty="0" smtClean="0"/>
          </a:p>
          <a:p>
            <a:r>
              <a:rPr lang="fr-FR" dirty="0" smtClean="0">
                <a:hlinkClick r:id="rId3"/>
              </a:rPr>
              <a:t>http://www.langues92.ac-versailles.fr/didapages/Xmas_cake/</a:t>
            </a:r>
            <a:r>
              <a:rPr lang="fr-FR" dirty="0" smtClean="0"/>
              <a:t> </a:t>
            </a:r>
            <a:endParaRPr lang="fr-FR" dirty="0"/>
          </a:p>
          <a:p>
            <a:r>
              <a:rPr lang="fr-FR" u="sng" dirty="0">
                <a:hlinkClick r:id="rId4"/>
              </a:rPr>
              <a:t>http://www.langues92.ac-versailles.fr/didapages/I_am_from</a:t>
            </a:r>
            <a:r>
              <a:rPr lang="fr-FR" u="sng" dirty="0" smtClean="0">
                <a:hlinkClick r:id="rId4"/>
              </a:rPr>
              <a:t>/</a:t>
            </a:r>
            <a:endParaRPr lang="fr-FR" u="sng" dirty="0" smtClean="0"/>
          </a:p>
          <a:p>
            <a:r>
              <a:rPr lang="fr-FR" dirty="0" smtClean="0">
                <a:hlinkClick r:id="rId5"/>
              </a:rPr>
              <a:t>http://www.langues92.ac-versailles.fr/didapages/Living_in_Oklahoma/</a:t>
            </a:r>
            <a:r>
              <a:rPr lang="fr-FR" dirty="0" smtClean="0"/>
              <a:t> </a:t>
            </a:r>
          </a:p>
          <a:p>
            <a:r>
              <a:rPr lang="fr-FR" dirty="0" smtClean="0">
                <a:hlinkClick r:id="rId6"/>
              </a:rPr>
              <a:t>http://www.langues92.ac-versailles.fr/didapages/canadafrance1/</a:t>
            </a:r>
            <a:r>
              <a:rPr lang="fr-FR" dirty="0" smtClean="0"/>
              <a:t> </a:t>
            </a:r>
          </a:p>
          <a:p>
            <a:r>
              <a:rPr lang="fr-FR" dirty="0" smtClean="0">
                <a:hlinkClick r:id="rId7"/>
              </a:rPr>
              <a:t>http://www.langues92.ac-versailles.fr/didapages/On_pubs/</a:t>
            </a:r>
            <a:r>
              <a:rPr lang="fr-FR" dirty="0" smtClean="0"/>
              <a:t> </a:t>
            </a:r>
          </a:p>
          <a:p>
            <a:r>
              <a:rPr lang="fr-FR" dirty="0" smtClean="0">
                <a:hlinkClick r:id="rId8"/>
              </a:rPr>
              <a:t>http://www.langues92.ac-versailles.fr/didapages/Declan/</a:t>
            </a:r>
            <a:r>
              <a:rPr lang="fr-FR" dirty="0" smtClean="0"/>
              <a:t> </a:t>
            </a:r>
          </a:p>
          <a:p>
            <a:endParaRPr lang="fr-FR" dirty="0"/>
          </a:p>
          <a:p>
            <a:endParaRPr lang="fr-FR" b="1" i="1" dirty="0" smtClean="0">
              <a:solidFill>
                <a:srgbClr val="002060"/>
              </a:solidFill>
            </a:endParaRPr>
          </a:p>
          <a:p>
            <a:endParaRPr lang="fr-FR" b="1" i="1" dirty="0">
              <a:solidFill>
                <a:srgbClr val="002060"/>
              </a:solidFill>
            </a:endParaRPr>
          </a:p>
          <a:p>
            <a:endParaRPr lang="fr-FR" b="1" i="1" dirty="0" smtClean="0">
              <a:solidFill>
                <a:srgbClr val="002060"/>
              </a:solidFill>
            </a:endParaRPr>
          </a:p>
          <a:p>
            <a:r>
              <a:rPr lang="fr-FR" b="1" i="1" dirty="0">
                <a:solidFill>
                  <a:srgbClr val="002060"/>
                </a:solidFill>
              </a:rPr>
              <a:t>	</a:t>
            </a:r>
            <a:r>
              <a:rPr lang="fr-FR" b="1" i="1" dirty="0" smtClean="0">
                <a:solidFill>
                  <a:srgbClr val="002060"/>
                </a:solidFill>
              </a:rPr>
              <a:t>			Vous n’êtes pas tenu(e) d’écouter </a:t>
            </a:r>
          </a:p>
          <a:p>
            <a:r>
              <a:rPr lang="fr-FR" b="1" i="1" dirty="0">
                <a:solidFill>
                  <a:srgbClr val="002060"/>
                </a:solidFill>
              </a:rPr>
              <a:t>	</a:t>
            </a:r>
            <a:r>
              <a:rPr lang="fr-FR" b="1" i="1" dirty="0" smtClean="0">
                <a:solidFill>
                  <a:srgbClr val="002060"/>
                </a:solidFill>
              </a:rPr>
              <a:t>			et répondre à tous ces </a:t>
            </a:r>
            <a:r>
              <a:rPr lang="fr-FR" b="1" i="1" dirty="0" err="1" smtClean="0">
                <a:solidFill>
                  <a:srgbClr val="002060"/>
                </a:solidFill>
              </a:rPr>
              <a:t>quizzs</a:t>
            </a:r>
            <a:r>
              <a:rPr lang="fr-FR" b="1" i="1" dirty="0" smtClean="0">
                <a:solidFill>
                  <a:srgbClr val="002060"/>
                </a:solidFill>
              </a:rPr>
              <a:t>.</a:t>
            </a:r>
            <a:endParaRPr lang="fr-FR" b="1" i="1" dirty="0">
              <a:solidFill>
                <a:srgbClr val="002060"/>
              </a:solidFill>
            </a:endParaRPr>
          </a:p>
          <a:p>
            <a:endParaRPr lang="fr-FR" dirty="0" smtClean="0"/>
          </a:p>
          <a:p>
            <a:endParaRPr lang="fr-FR" dirty="0" smtClean="0"/>
          </a:p>
          <a:p>
            <a:endParaRPr lang="fr-FR" dirty="0"/>
          </a:p>
        </p:txBody>
      </p:sp>
      <p:pic>
        <p:nvPicPr>
          <p:cNvPr id="3074" name="Picture 2" descr="Afficher l'image d'origin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7544" y="4581128"/>
            <a:ext cx="2808312" cy="2106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142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2916" y="404664"/>
            <a:ext cx="9886916" cy="720080"/>
          </a:xfrm>
        </p:spPr>
        <p:txBody>
          <a:bodyPr>
            <a:noAutofit/>
          </a:bodyPr>
          <a:lstStyle/>
          <a:p>
            <a:r>
              <a:rPr lang="fr-FR" sz="3600" b="1" u="sng" dirty="0" smtClean="0">
                <a:solidFill>
                  <a:srgbClr val="00B0F0"/>
                </a:solidFill>
              </a:rPr>
              <a:t>Les caractéristiques d’une séance en LV</a:t>
            </a:r>
            <a:endParaRPr lang="fr-FR" sz="3600" b="1" u="sng" dirty="0">
              <a:solidFill>
                <a:srgbClr val="00B0F0"/>
              </a:solidFill>
            </a:endParaRPr>
          </a:p>
        </p:txBody>
      </p:sp>
      <p:sp>
        <p:nvSpPr>
          <p:cNvPr id="5" name="ZoneTexte 4"/>
          <p:cNvSpPr txBox="1"/>
          <p:nvPr/>
        </p:nvSpPr>
        <p:spPr>
          <a:xfrm>
            <a:off x="179512" y="1700808"/>
            <a:ext cx="8568952" cy="3416320"/>
          </a:xfrm>
          <a:prstGeom prst="rect">
            <a:avLst/>
          </a:prstGeom>
          <a:noFill/>
        </p:spPr>
        <p:txBody>
          <a:bodyPr wrap="square" rtlCol="0">
            <a:spAutoFit/>
          </a:bodyPr>
          <a:lstStyle/>
          <a:p>
            <a:endParaRPr lang="fr-FR" dirty="0" smtClean="0"/>
          </a:p>
          <a:p>
            <a:pPr algn="just"/>
            <a:r>
              <a:rPr lang="fr-FR" dirty="0" smtClean="0"/>
              <a:t>Durant notre temps de formation en présentiel, nous élaborerons une fiche de préparation-type d’une séance en langue.</a:t>
            </a:r>
            <a:endParaRPr lang="fr-FR" dirty="0"/>
          </a:p>
          <a:p>
            <a:pPr algn="just"/>
            <a:endParaRPr lang="fr-FR" dirty="0" smtClean="0"/>
          </a:p>
          <a:p>
            <a:pPr algn="just"/>
            <a:endParaRPr lang="fr-FR" dirty="0" smtClean="0"/>
          </a:p>
          <a:p>
            <a:pPr algn="just"/>
            <a:r>
              <a:rPr lang="fr-FR" b="1" i="1" u="sng" dirty="0" smtClean="0">
                <a:solidFill>
                  <a:srgbClr val="002060"/>
                </a:solidFill>
              </a:rPr>
              <a:t>Activité</a:t>
            </a:r>
            <a:r>
              <a:rPr lang="fr-FR" b="1" i="1" dirty="0" smtClean="0">
                <a:solidFill>
                  <a:srgbClr val="002060"/>
                </a:solidFill>
              </a:rPr>
              <a:t> : envoyer à mon adresse (</a:t>
            </a:r>
            <a:r>
              <a:rPr lang="fr-FR" b="1" i="1" dirty="0" smtClean="0">
                <a:solidFill>
                  <a:srgbClr val="002060"/>
                </a:solidFill>
                <a:hlinkClick r:id="rId2"/>
              </a:rPr>
              <a:t>sophie.goupil@ac-versailles.fr</a:t>
            </a:r>
            <a:r>
              <a:rPr lang="fr-FR" b="1" i="1" dirty="0" smtClean="0">
                <a:solidFill>
                  <a:srgbClr val="002060"/>
                </a:solidFill>
              </a:rPr>
              <a:t>) une fiche de préparation </a:t>
            </a:r>
            <a:r>
              <a:rPr lang="fr-FR" i="1" u="sng" dirty="0" smtClean="0">
                <a:solidFill>
                  <a:srgbClr val="002060"/>
                </a:solidFill>
              </a:rPr>
              <a:t>vierge</a:t>
            </a:r>
            <a:r>
              <a:rPr lang="fr-FR" b="1" i="1" dirty="0" smtClean="0">
                <a:solidFill>
                  <a:srgbClr val="002060"/>
                </a:solidFill>
              </a:rPr>
              <a:t> qui vous semble judicieuse pour l’enseignement des langues. Cette fiche peut être celle que vous utilisez en classe ou une fiche que vous découvrez lors de recherches (Internet ou autres) et qui vous semble pertinente.</a:t>
            </a:r>
          </a:p>
          <a:p>
            <a:endParaRPr lang="fr-FR" dirty="0"/>
          </a:p>
          <a:p>
            <a:r>
              <a:rPr lang="fr-FR" dirty="0" smtClean="0"/>
              <a:t> </a:t>
            </a:r>
            <a:endParaRPr lang="fr-FR" dirty="0"/>
          </a:p>
        </p:txBody>
      </p:sp>
      <p:pic>
        <p:nvPicPr>
          <p:cNvPr id="2050" name="Picture 2" descr="Afficher l'image d'orig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4591" y="4653136"/>
            <a:ext cx="3118793" cy="2076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034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19672" y="692696"/>
            <a:ext cx="5756176" cy="749945"/>
          </a:xfrm>
        </p:spPr>
        <p:txBody>
          <a:bodyPr>
            <a:normAutofit fontScale="90000"/>
          </a:bodyPr>
          <a:lstStyle/>
          <a:p>
            <a:r>
              <a:rPr lang="fr-FR" b="1" u="sng" dirty="0" smtClean="0">
                <a:solidFill>
                  <a:srgbClr val="00B0F0"/>
                </a:solidFill>
              </a:rPr>
              <a:t>Les sites-ressources</a:t>
            </a:r>
            <a:endParaRPr lang="fr-FR" b="1" u="sng" dirty="0">
              <a:solidFill>
                <a:srgbClr val="00B0F0"/>
              </a:solidFill>
            </a:endParaRPr>
          </a:p>
        </p:txBody>
      </p:sp>
      <p:sp>
        <p:nvSpPr>
          <p:cNvPr id="5" name="ZoneTexte 4"/>
          <p:cNvSpPr txBox="1"/>
          <p:nvPr/>
        </p:nvSpPr>
        <p:spPr>
          <a:xfrm>
            <a:off x="539552" y="1844824"/>
            <a:ext cx="8064896" cy="4524315"/>
          </a:xfrm>
          <a:prstGeom prst="rect">
            <a:avLst/>
          </a:prstGeom>
          <a:noFill/>
        </p:spPr>
        <p:txBody>
          <a:bodyPr wrap="square" rtlCol="0">
            <a:spAutoFit/>
          </a:bodyPr>
          <a:lstStyle/>
          <a:p>
            <a:r>
              <a:rPr lang="fr-FR" dirty="0" smtClean="0"/>
              <a:t>Voici différents liens vers des sites RICHES et PERTINENTS. De nombreux outils existent (progressions, fiches de séquence, idées innovantes, …). Ne </a:t>
            </a:r>
            <a:r>
              <a:rPr lang="fr-FR" dirty="0" err="1" smtClean="0"/>
              <a:t>ré-inventons</a:t>
            </a:r>
            <a:r>
              <a:rPr lang="fr-FR" dirty="0" smtClean="0"/>
              <a:t> pas ce qui existe déjà !</a:t>
            </a:r>
          </a:p>
          <a:p>
            <a:endParaRPr lang="fr-FR" dirty="0"/>
          </a:p>
          <a:p>
            <a:r>
              <a:rPr lang="fr-FR" b="1" i="1" u="sng" dirty="0" smtClean="0">
                <a:solidFill>
                  <a:srgbClr val="002060"/>
                </a:solidFill>
              </a:rPr>
              <a:t>Activité :</a:t>
            </a:r>
            <a:r>
              <a:rPr lang="fr-FR" b="1" i="1" dirty="0" smtClean="0">
                <a:solidFill>
                  <a:srgbClr val="002060"/>
                </a:solidFill>
              </a:rPr>
              <a:t> lisez, fouillez, découvrez ces sites. </a:t>
            </a:r>
            <a:endParaRPr lang="fr-FR" b="1" i="1" u="sng" dirty="0">
              <a:solidFill>
                <a:srgbClr val="002060"/>
              </a:solidFill>
            </a:endParaRPr>
          </a:p>
          <a:p>
            <a:endParaRPr lang="fr-FR" u="sng" dirty="0" smtClean="0">
              <a:hlinkClick r:id="rId2"/>
            </a:endParaRPr>
          </a:p>
          <a:p>
            <a:r>
              <a:rPr lang="fr-FR" u="sng" dirty="0" smtClean="0">
                <a:hlinkClick r:id="rId2"/>
              </a:rPr>
              <a:t>http</a:t>
            </a:r>
            <a:r>
              <a:rPr lang="fr-FR" u="sng" dirty="0">
                <a:hlinkClick r:id="rId2"/>
              </a:rPr>
              <a:t>://eduscol.education.fr/langues-vivantes</a:t>
            </a:r>
            <a:r>
              <a:rPr lang="fr-FR" u="sng" dirty="0" smtClean="0">
                <a:hlinkClick r:id="rId2"/>
              </a:rPr>
              <a:t>/</a:t>
            </a:r>
            <a:endParaRPr lang="fr-FR" dirty="0"/>
          </a:p>
          <a:p>
            <a:r>
              <a:rPr lang="fr-FR" u="sng" dirty="0">
                <a:hlinkClick r:id="rId3"/>
              </a:rPr>
              <a:t>http://www.primlangues.education.fr</a:t>
            </a:r>
            <a:r>
              <a:rPr lang="fr-FR" u="sng" dirty="0" smtClean="0">
                <a:hlinkClick r:id="rId3"/>
              </a:rPr>
              <a:t>/</a:t>
            </a:r>
            <a:endParaRPr lang="fr-FR" u="sng" dirty="0"/>
          </a:p>
          <a:p>
            <a:r>
              <a:rPr lang="fr-FR" dirty="0" smtClean="0">
                <a:hlinkClick r:id="rId4"/>
              </a:rPr>
              <a:t>http://www.langues.ac-versailles.fr</a:t>
            </a:r>
            <a:r>
              <a:rPr lang="fr-FR" dirty="0" smtClean="0">
                <a:hlinkClick r:id="rId4"/>
              </a:rPr>
              <a:t>/</a:t>
            </a:r>
            <a:endParaRPr lang="fr-FR" dirty="0"/>
          </a:p>
          <a:p>
            <a:r>
              <a:rPr lang="fr-FR" dirty="0" smtClean="0">
                <a:hlinkClick r:id="rId5"/>
              </a:rPr>
              <a:t>http://</a:t>
            </a:r>
            <a:r>
              <a:rPr lang="fr-FR" dirty="0" smtClean="0">
                <a:hlinkClick r:id="rId5"/>
              </a:rPr>
              <a:t>ac-versailles.fr/public/jcms/djv_83281/langues-vivantes</a:t>
            </a:r>
            <a:r>
              <a:rPr lang="fr-FR" dirty="0" smtClean="0"/>
              <a:t> </a:t>
            </a:r>
          </a:p>
          <a:p>
            <a:r>
              <a:rPr lang="fr-FR" dirty="0">
                <a:hlinkClick r:id="rId6"/>
              </a:rPr>
              <a:t>http://</a:t>
            </a:r>
            <a:r>
              <a:rPr lang="fr-FR" dirty="0" smtClean="0">
                <a:hlinkClick r:id="rId6"/>
              </a:rPr>
              <a:t>learnenglishkids.britishcouncil.org/en</a:t>
            </a:r>
            <a:r>
              <a:rPr lang="fr-FR" dirty="0" smtClean="0"/>
              <a:t> </a:t>
            </a:r>
            <a:endParaRPr lang="fr-FR" dirty="0"/>
          </a:p>
          <a:p>
            <a:endParaRPr lang="fr-FR" dirty="0" smtClean="0"/>
          </a:p>
          <a:p>
            <a:r>
              <a:rPr lang="fr-FR" b="1" i="1" dirty="0" smtClean="0">
                <a:solidFill>
                  <a:srgbClr val="002060"/>
                </a:solidFill>
              </a:rPr>
              <a:t>Lors de notre animation en présentiel, j’apporterai des ouvrages, méthodes, jeux, albums pouvant être utilisés en classe.</a:t>
            </a:r>
            <a:endParaRPr lang="fr-FR" b="1" i="1" dirty="0">
              <a:solidFill>
                <a:srgbClr val="002060"/>
              </a:solidFill>
            </a:endParaRPr>
          </a:p>
          <a:p>
            <a:endParaRPr lang="fr-FR" dirty="0" smtClean="0"/>
          </a:p>
          <a:p>
            <a:endParaRPr lang="fr-FR" dirty="0"/>
          </a:p>
        </p:txBody>
      </p:sp>
    </p:spTree>
    <p:extLst>
      <p:ext uri="{BB962C8B-B14F-4D97-AF65-F5344CB8AC3E}">
        <p14:creationId xmlns:p14="http://schemas.microsoft.com/office/powerpoint/2010/main" val="2964796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TotalTime>
  <Words>632</Words>
  <Application>Microsoft Office PowerPoint</Application>
  <PresentationFormat>Affichage à l'écran (4:3)</PresentationFormat>
  <Paragraphs>117</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Construire et mettre en œuvre une séquence en langue</vt:lpstr>
      <vt:lpstr>Sommaire</vt:lpstr>
      <vt:lpstr>Présentation de la formation</vt:lpstr>
      <vt:lpstr>Les objectifs</vt:lpstr>
      <vt:lpstr>Mieux connaître les textes officiels</vt:lpstr>
      <vt:lpstr>La démarche actionnelle</vt:lpstr>
      <vt:lpstr>Pause « récréative »</vt:lpstr>
      <vt:lpstr>Les caractéristiques d’une séance en LV</vt:lpstr>
      <vt:lpstr>Les sites-ressources</vt:lpstr>
      <vt:lpstr>Les sites-ressources</vt:lpstr>
      <vt:lpstr>L’animation en présentiel</vt:lpstr>
      <vt:lpstr>Rendez-vous pour l’animation en présentiel !</vt:lpstr>
    </vt:vector>
  </TitlesOfParts>
  <Company>DSI-Rectorat de Versailles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Construire et mettre en œuvre une séquence en langue</dc:title>
  <dc:creator>sgoupil3</dc:creator>
  <cp:lastModifiedBy>sgoupil3</cp:lastModifiedBy>
  <cp:revision>32</cp:revision>
  <dcterms:created xsi:type="dcterms:W3CDTF">2015-10-20T19:55:27Z</dcterms:created>
  <dcterms:modified xsi:type="dcterms:W3CDTF">2015-10-24T22:00:55Z</dcterms:modified>
</cp:coreProperties>
</file>